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7" r:id="rId3"/>
    <p:sldId id="258" r:id="rId4"/>
    <p:sldId id="273" r:id="rId5"/>
    <p:sldId id="260" r:id="rId6"/>
    <p:sldId id="266" r:id="rId7"/>
    <p:sldId id="262" r:id="rId8"/>
    <p:sldId id="263" r:id="rId9"/>
    <p:sldId id="265" r:id="rId10"/>
    <p:sldId id="264" r:id="rId11"/>
    <p:sldId id="274" r:id="rId12"/>
    <p:sldId id="269" r:id="rId13"/>
    <p:sldId id="270"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SHANKAR" initials="RS" lastIdx="1" clrIdx="0">
    <p:extLst>
      <p:ext uri="{19B8F6BF-5375-455C-9EA6-DF929625EA0E}">
        <p15:presenceInfo xmlns:p15="http://schemas.microsoft.com/office/powerpoint/2012/main" userId="605bea3c28c094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4D3BF-9A1A-4E54-B7B0-AA24BF0E74C2}"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IN"/>
        </a:p>
      </dgm:t>
    </dgm:pt>
    <dgm:pt modelId="{2E85C2E8-4F1C-4828-A703-7DA43CA749A8}">
      <dgm:prSet phldrT="[Text]" custT="1"/>
      <dgm:spPr/>
      <dgm:t>
        <a:bodyPr/>
        <a:lstStyle/>
        <a:p>
          <a:pPr algn="ctr"/>
          <a:r>
            <a:rPr lang="en-US" sz="1800" b="1" dirty="0">
              <a:latin typeface="Times New Roman" panose="02020603050405020304" pitchFamily="18" charset="0"/>
              <a:cs typeface="Times New Roman" panose="02020603050405020304" pitchFamily="18" charset="0"/>
            </a:rPr>
            <a:t>October</a:t>
          </a:r>
        </a:p>
        <a:p>
          <a:pPr algn="ctr"/>
          <a:r>
            <a:rPr lang="en-US" sz="1800" dirty="0">
              <a:latin typeface="Times New Roman" panose="02020603050405020304" pitchFamily="18" charset="0"/>
              <a:cs typeface="Times New Roman" panose="02020603050405020304" pitchFamily="18" charset="0"/>
            </a:rPr>
            <a:t>We will try to observe the breathing pattern in a outdoor environment for a single person.</a:t>
          </a:r>
          <a:endParaRPr lang="en-IN" sz="1800" b="1" dirty="0"/>
        </a:p>
      </dgm:t>
    </dgm:pt>
    <dgm:pt modelId="{5A69BBF6-E0D5-41C4-A247-BDCF9F5DD995}" type="parTrans" cxnId="{E9DA566B-9CEF-4743-8200-E89B9E31EC34}">
      <dgm:prSet/>
      <dgm:spPr/>
      <dgm:t>
        <a:bodyPr/>
        <a:lstStyle/>
        <a:p>
          <a:endParaRPr lang="en-IN"/>
        </a:p>
      </dgm:t>
    </dgm:pt>
    <dgm:pt modelId="{0D5B0D9C-1744-43E3-9D2C-2CB1B2A66444}" type="sibTrans" cxnId="{E9DA566B-9CEF-4743-8200-E89B9E31EC34}">
      <dgm:prSet/>
      <dgm:spPr/>
      <dgm:t>
        <a:bodyPr/>
        <a:lstStyle/>
        <a:p>
          <a:endParaRPr lang="en-IN"/>
        </a:p>
      </dgm:t>
    </dgm:pt>
    <dgm:pt modelId="{E59B0E99-FE07-463F-B424-585627EF14A9}">
      <dgm:prSet phldrT="[Text]" custT="1"/>
      <dgm:spPr/>
      <dgm:t>
        <a:bodyPr/>
        <a:lstStyle/>
        <a:p>
          <a:pPr algn="ctr"/>
          <a:r>
            <a:rPr lang="en-US" sz="1800" b="1" dirty="0">
              <a:latin typeface="Times New Roman" panose="02020603050405020304" pitchFamily="18" charset="0"/>
              <a:cs typeface="Times New Roman" panose="02020603050405020304" pitchFamily="18" charset="0"/>
            </a:rPr>
            <a:t>November</a:t>
          </a:r>
        </a:p>
        <a:p>
          <a:pPr algn="ctr"/>
          <a:r>
            <a:rPr lang="en-US" sz="1800" dirty="0">
              <a:latin typeface="Times New Roman" panose="02020603050405020304" pitchFamily="18" charset="0"/>
              <a:cs typeface="Times New Roman" panose="02020603050405020304" pitchFamily="18" charset="0"/>
            </a:rPr>
            <a:t>We will try to observe the breathing pattern in a indoor environment for a single person.</a:t>
          </a:r>
          <a:endParaRPr lang="en-IN" sz="1800" b="1" dirty="0"/>
        </a:p>
      </dgm:t>
    </dgm:pt>
    <dgm:pt modelId="{9DC1F8CE-155E-4554-A08D-29977865CB44}" type="parTrans" cxnId="{FF0D79F3-0ADF-4EE9-90AD-D27670BF9557}">
      <dgm:prSet/>
      <dgm:spPr/>
      <dgm:t>
        <a:bodyPr/>
        <a:lstStyle/>
        <a:p>
          <a:endParaRPr lang="en-IN"/>
        </a:p>
      </dgm:t>
    </dgm:pt>
    <dgm:pt modelId="{9A34778B-6594-4C58-944F-1499046BD4E5}" type="sibTrans" cxnId="{FF0D79F3-0ADF-4EE9-90AD-D27670BF9557}">
      <dgm:prSet/>
      <dgm:spPr/>
      <dgm:t>
        <a:bodyPr/>
        <a:lstStyle/>
        <a:p>
          <a:endParaRPr lang="en-IN"/>
        </a:p>
      </dgm:t>
    </dgm:pt>
    <dgm:pt modelId="{E0B807F0-C7CE-4612-878C-BE5BF89333EF}">
      <dgm:prSet phldrT="[Text]" custT="1"/>
      <dgm:spPr/>
      <dgm:t>
        <a:bodyPr/>
        <a:lstStyle/>
        <a:p>
          <a:pPr algn="ctr"/>
          <a:r>
            <a:rPr lang="en-US" sz="1800" b="1" dirty="0">
              <a:latin typeface="Times New Roman" panose="02020603050405020304" pitchFamily="18" charset="0"/>
              <a:cs typeface="Times New Roman" panose="02020603050405020304" pitchFamily="18" charset="0"/>
            </a:rPr>
            <a:t>December onwards</a:t>
          </a:r>
        </a:p>
        <a:p>
          <a:pPr algn="ctr"/>
          <a:r>
            <a:rPr lang="en-US" sz="1800" dirty="0">
              <a:latin typeface="Times New Roman" panose="02020603050405020304" pitchFamily="18" charset="0"/>
              <a:cs typeface="Times New Roman" panose="02020603050405020304" pitchFamily="18" charset="0"/>
            </a:rPr>
            <a:t>We will try the same for the multiple person.</a:t>
          </a:r>
          <a:endParaRPr lang="en-IN" sz="1800" b="1" dirty="0"/>
        </a:p>
      </dgm:t>
    </dgm:pt>
    <dgm:pt modelId="{046197A9-A577-49DF-9AF4-0A305CC65D87}" type="parTrans" cxnId="{22C11169-FDED-4906-8F46-86A6BC7D1C80}">
      <dgm:prSet/>
      <dgm:spPr/>
      <dgm:t>
        <a:bodyPr/>
        <a:lstStyle/>
        <a:p>
          <a:endParaRPr lang="en-IN"/>
        </a:p>
      </dgm:t>
    </dgm:pt>
    <dgm:pt modelId="{85738B5E-DF42-4A29-A0E0-0E8A374C172A}" type="sibTrans" cxnId="{22C11169-FDED-4906-8F46-86A6BC7D1C80}">
      <dgm:prSet/>
      <dgm:spPr/>
      <dgm:t>
        <a:bodyPr/>
        <a:lstStyle/>
        <a:p>
          <a:endParaRPr lang="en-IN"/>
        </a:p>
      </dgm:t>
    </dgm:pt>
    <dgm:pt modelId="{13F2EF89-5EC2-4528-AF90-295635F97C25}" type="pres">
      <dgm:prSet presAssocID="{2304D3BF-9A1A-4E54-B7B0-AA24BF0E74C2}" presName="arrowDiagram" presStyleCnt="0">
        <dgm:presLayoutVars>
          <dgm:chMax val="5"/>
          <dgm:dir/>
          <dgm:resizeHandles val="exact"/>
        </dgm:presLayoutVars>
      </dgm:prSet>
      <dgm:spPr/>
    </dgm:pt>
    <dgm:pt modelId="{92CC8760-C142-4717-9DB7-6E75422C649B}" type="pres">
      <dgm:prSet presAssocID="{2304D3BF-9A1A-4E54-B7B0-AA24BF0E74C2}" presName="arrow" presStyleLbl="bgShp" presStyleIdx="0" presStyleCnt="1" custLinFactNeighborY="-752"/>
      <dgm:spPr/>
    </dgm:pt>
    <dgm:pt modelId="{BE49B79F-E5CC-42CC-926F-56BB7EC10B32}" type="pres">
      <dgm:prSet presAssocID="{2304D3BF-9A1A-4E54-B7B0-AA24BF0E74C2}" presName="arrowDiagram3" presStyleCnt="0"/>
      <dgm:spPr/>
    </dgm:pt>
    <dgm:pt modelId="{713DEC11-C3E7-4A33-A99B-FA5A9D4C8941}" type="pres">
      <dgm:prSet presAssocID="{2E85C2E8-4F1C-4828-A703-7DA43CA749A8}" presName="bullet3a" presStyleLbl="node1" presStyleIdx="0" presStyleCnt="3"/>
      <dgm:spPr/>
    </dgm:pt>
    <dgm:pt modelId="{20402486-A15E-4E68-91AD-CD767ECB9965}" type="pres">
      <dgm:prSet presAssocID="{2E85C2E8-4F1C-4828-A703-7DA43CA749A8}" presName="textBox3a" presStyleLbl="revTx" presStyleIdx="0" presStyleCnt="3" custScaleX="97982" custScaleY="132656">
        <dgm:presLayoutVars>
          <dgm:bulletEnabled val="1"/>
        </dgm:presLayoutVars>
      </dgm:prSet>
      <dgm:spPr/>
    </dgm:pt>
    <dgm:pt modelId="{7C66447B-D5B5-4D10-A7D8-783440A6E957}" type="pres">
      <dgm:prSet presAssocID="{E59B0E99-FE07-463F-B424-585627EF14A9}" presName="bullet3b" presStyleLbl="node1" presStyleIdx="1" presStyleCnt="3"/>
      <dgm:spPr/>
    </dgm:pt>
    <dgm:pt modelId="{8F1FA939-BBB5-4F6B-824B-7F5E113DD487}" type="pres">
      <dgm:prSet presAssocID="{E59B0E99-FE07-463F-B424-585627EF14A9}" presName="textBox3b" presStyleLbl="revTx" presStyleIdx="1" presStyleCnt="3">
        <dgm:presLayoutVars>
          <dgm:bulletEnabled val="1"/>
        </dgm:presLayoutVars>
      </dgm:prSet>
      <dgm:spPr/>
    </dgm:pt>
    <dgm:pt modelId="{6465AAB1-D972-42CB-A7B4-700B070F2EB6}" type="pres">
      <dgm:prSet presAssocID="{E0B807F0-C7CE-4612-878C-BE5BF89333EF}" presName="bullet3c" presStyleLbl="node1" presStyleIdx="2" presStyleCnt="3"/>
      <dgm:spPr/>
    </dgm:pt>
    <dgm:pt modelId="{62662F65-0D8E-435C-BBBF-541A80BB6328}" type="pres">
      <dgm:prSet presAssocID="{E0B807F0-C7CE-4612-878C-BE5BF89333EF}" presName="textBox3c" presStyleLbl="revTx" presStyleIdx="2" presStyleCnt="3">
        <dgm:presLayoutVars>
          <dgm:bulletEnabled val="1"/>
        </dgm:presLayoutVars>
      </dgm:prSet>
      <dgm:spPr/>
    </dgm:pt>
  </dgm:ptLst>
  <dgm:cxnLst>
    <dgm:cxn modelId="{8B6B5803-DF10-4611-9A4C-6A553E973EB4}" type="presOf" srcId="{2304D3BF-9A1A-4E54-B7B0-AA24BF0E74C2}" destId="{13F2EF89-5EC2-4528-AF90-295635F97C25}" srcOrd="0" destOrd="0" presId="urn:microsoft.com/office/officeart/2005/8/layout/arrow2"/>
    <dgm:cxn modelId="{CB932509-53A2-482D-82C3-8E8B257F8AE2}" type="presOf" srcId="{2E85C2E8-4F1C-4828-A703-7DA43CA749A8}" destId="{20402486-A15E-4E68-91AD-CD767ECB9965}" srcOrd="0" destOrd="0" presId="urn:microsoft.com/office/officeart/2005/8/layout/arrow2"/>
    <dgm:cxn modelId="{22C11169-FDED-4906-8F46-86A6BC7D1C80}" srcId="{2304D3BF-9A1A-4E54-B7B0-AA24BF0E74C2}" destId="{E0B807F0-C7CE-4612-878C-BE5BF89333EF}" srcOrd="2" destOrd="0" parTransId="{046197A9-A577-49DF-9AF4-0A305CC65D87}" sibTransId="{85738B5E-DF42-4A29-A0E0-0E8A374C172A}"/>
    <dgm:cxn modelId="{E9DA566B-9CEF-4743-8200-E89B9E31EC34}" srcId="{2304D3BF-9A1A-4E54-B7B0-AA24BF0E74C2}" destId="{2E85C2E8-4F1C-4828-A703-7DA43CA749A8}" srcOrd="0" destOrd="0" parTransId="{5A69BBF6-E0D5-41C4-A247-BDCF9F5DD995}" sibTransId="{0D5B0D9C-1744-43E3-9D2C-2CB1B2A66444}"/>
    <dgm:cxn modelId="{77BAF1DE-6E28-483C-910E-97C1C3D9ABD8}" type="presOf" srcId="{E59B0E99-FE07-463F-B424-585627EF14A9}" destId="{8F1FA939-BBB5-4F6B-824B-7F5E113DD487}" srcOrd="0" destOrd="0" presId="urn:microsoft.com/office/officeart/2005/8/layout/arrow2"/>
    <dgm:cxn modelId="{FF0D79F3-0ADF-4EE9-90AD-D27670BF9557}" srcId="{2304D3BF-9A1A-4E54-B7B0-AA24BF0E74C2}" destId="{E59B0E99-FE07-463F-B424-585627EF14A9}" srcOrd="1" destOrd="0" parTransId="{9DC1F8CE-155E-4554-A08D-29977865CB44}" sibTransId="{9A34778B-6594-4C58-944F-1499046BD4E5}"/>
    <dgm:cxn modelId="{7CCA59FA-CCD0-47A9-8F35-58B5B1768FA2}" type="presOf" srcId="{E0B807F0-C7CE-4612-878C-BE5BF89333EF}" destId="{62662F65-0D8E-435C-BBBF-541A80BB6328}" srcOrd="0" destOrd="0" presId="urn:microsoft.com/office/officeart/2005/8/layout/arrow2"/>
    <dgm:cxn modelId="{8C8BEA40-602E-4ADF-8A1E-8C6A4629CDF5}" type="presParOf" srcId="{13F2EF89-5EC2-4528-AF90-295635F97C25}" destId="{92CC8760-C142-4717-9DB7-6E75422C649B}" srcOrd="0" destOrd="0" presId="urn:microsoft.com/office/officeart/2005/8/layout/arrow2"/>
    <dgm:cxn modelId="{828E1322-44B8-4B76-B346-5AC9CB4AF146}" type="presParOf" srcId="{13F2EF89-5EC2-4528-AF90-295635F97C25}" destId="{BE49B79F-E5CC-42CC-926F-56BB7EC10B32}" srcOrd="1" destOrd="0" presId="urn:microsoft.com/office/officeart/2005/8/layout/arrow2"/>
    <dgm:cxn modelId="{EDB9E980-8557-460D-9BEA-1AE239B07CE1}" type="presParOf" srcId="{BE49B79F-E5CC-42CC-926F-56BB7EC10B32}" destId="{713DEC11-C3E7-4A33-A99B-FA5A9D4C8941}" srcOrd="0" destOrd="0" presId="urn:microsoft.com/office/officeart/2005/8/layout/arrow2"/>
    <dgm:cxn modelId="{C3A1F158-1386-4D7D-AA3D-646299141676}" type="presParOf" srcId="{BE49B79F-E5CC-42CC-926F-56BB7EC10B32}" destId="{20402486-A15E-4E68-91AD-CD767ECB9965}" srcOrd="1" destOrd="0" presId="urn:microsoft.com/office/officeart/2005/8/layout/arrow2"/>
    <dgm:cxn modelId="{B0E1BD8C-0205-4D11-9F12-A7BD5CC8A47A}" type="presParOf" srcId="{BE49B79F-E5CC-42CC-926F-56BB7EC10B32}" destId="{7C66447B-D5B5-4D10-A7D8-783440A6E957}" srcOrd="2" destOrd="0" presId="urn:microsoft.com/office/officeart/2005/8/layout/arrow2"/>
    <dgm:cxn modelId="{0CE87DC1-DD89-4A90-8E3B-2DBB7D2FE8FE}" type="presParOf" srcId="{BE49B79F-E5CC-42CC-926F-56BB7EC10B32}" destId="{8F1FA939-BBB5-4F6B-824B-7F5E113DD487}" srcOrd="3" destOrd="0" presId="urn:microsoft.com/office/officeart/2005/8/layout/arrow2"/>
    <dgm:cxn modelId="{5423881F-F034-413C-BF81-A4EF3CDF1D39}" type="presParOf" srcId="{BE49B79F-E5CC-42CC-926F-56BB7EC10B32}" destId="{6465AAB1-D972-42CB-A7B4-700B070F2EB6}" srcOrd="4" destOrd="0" presId="urn:microsoft.com/office/officeart/2005/8/layout/arrow2"/>
    <dgm:cxn modelId="{0D9DB8FE-817E-4D75-92BD-3564593E0450}" type="presParOf" srcId="{BE49B79F-E5CC-42CC-926F-56BB7EC10B32}" destId="{62662F65-0D8E-435C-BBBF-541A80BB6328}"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C8760-C142-4717-9DB7-6E75422C649B}">
      <dsp:nvSpPr>
        <dsp:cNvPr id="0" name=""/>
        <dsp:cNvSpPr/>
      </dsp:nvSpPr>
      <dsp:spPr>
        <a:xfrm>
          <a:off x="0" y="11975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DEC11-C3E7-4A33-A99B-FA5A9D4C8941}">
      <dsp:nvSpPr>
        <dsp:cNvPr id="0" name=""/>
        <dsp:cNvSpPr/>
      </dsp:nvSpPr>
      <dsp:spPr>
        <a:xfrm>
          <a:off x="1032256" y="3664171"/>
          <a:ext cx="211328" cy="21132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402486-A15E-4E68-91AD-CD767ECB9965}">
      <dsp:nvSpPr>
        <dsp:cNvPr id="0" name=""/>
        <dsp:cNvSpPr/>
      </dsp:nvSpPr>
      <dsp:spPr>
        <a:xfrm>
          <a:off x="1157028" y="3530120"/>
          <a:ext cx="1855606" cy="1947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October</a:t>
          </a:r>
        </a:p>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 will try to observe the breathing pattern in a outdoor environment for a single person.</a:t>
          </a:r>
          <a:endParaRPr lang="en-IN" sz="1800" b="1" kern="1200" dirty="0"/>
        </a:p>
      </dsp:txBody>
      <dsp:txXfrm>
        <a:off x="1157028" y="3530120"/>
        <a:ext cx="1855606" cy="1947549"/>
      </dsp:txXfrm>
    </dsp:sp>
    <dsp:sp modelId="{7C66447B-D5B5-4D10-A7D8-783440A6E957}">
      <dsp:nvSpPr>
        <dsp:cNvPr id="0" name=""/>
        <dsp:cNvSpPr/>
      </dsp:nvSpPr>
      <dsp:spPr>
        <a:xfrm>
          <a:off x="2897632" y="2283427"/>
          <a:ext cx="382016" cy="38201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FA939-BBB5-4F6B-824B-7F5E113DD487}">
      <dsp:nvSpPr>
        <dsp:cNvPr id="0" name=""/>
        <dsp:cNvSpPr/>
      </dsp:nvSpPr>
      <dsp:spPr>
        <a:xfrm>
          <a:off x="3088640" y="2474435"/>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November</a:t>
          </a:r>
        </a:p>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 will try to observe the breathing pattern in a indoor environment for a single person.</a:t>
          </a:r>
          <a:endParaRPr lang="en-IN" sz="1800" b="1" kern="1200" dirty="0"/>
        </a:p>
      </dsp:txBody>
      <dsp:txXfrm>
        <a:off x="3088640" y="2474435"/>
        <a:ext cx="1950720" cy="2763519"/>
      </dsp:txXfrm>
    </dsp:sp>
    <dsp:sp modelId="{6465AAB1-D972-42CB-A7B4-700B070F2EB6}">
      <dsp:nvSpPr>
        <dsp:cNvPr id="0" name=""/>
        <dsp:cNvSpPr/>
      </dsp:nvSpPr>
      <dsp:spPr>
        <a:xfrm>
          <a:off x="5140960" y="1443195"/>
          <a:ext cx="528320" cy="52832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62F65-0D8E-435C-BBBF-541A80BB6328}">
      <dsp:nvSpPr>
        <dsp:cNvPr id="0" name=""/>
        <dsp:cNvSpPr/>
      </dsp:nvSpPr>
      <dsp:spPr>
        <a:xfrm>
          <a:off x="5405120" y="1707355"/>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December onwards</a:t>
          </a:r>
        </a:p>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 will try the same for the multiple person.</a:t>
          </a:r>
          <a:endParaRPr lang="en-IN" sz="1800" b="1" kern="1200" dirty="0"/>
        </a:p>
      </dsp:txBody>
      <dsp:txXfrm>
        <a:off x="5405120" y="1707355"/>
        <a:ext cx="1950720" cy="35306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400460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404845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9085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1689224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02248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1514886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1780419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147261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402418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D2D22-ABF5-4CD8-B97D-FC5AEB3DF417}" type="datetimeFigureOut">
              <a:rPr lang="en-IN" smtClean="0"/>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361562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D2D22-ABF5-4CD8-B97D-FC5AEB3DF417}" type="datetimeFigureOut">
              <a:rPr lang="en-IN" smtClean="0"/>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172763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D2D22-ABF5-4CD8-B97D-FC5AEB3DF417}" type="datetimeFigureOut">
              <a:rPr lang="en-IN" smtClean="0"/>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3950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D2D22-ABF5-4CD8-B97D-FC5AEB3DF417}" type="datetimeFigureOut">
              <a:rPr lang="en-IN" smtClean="0"/>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2230634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D2D22-ABF5-4CD8-B97D-FC5AEB3DF417}" type="datetimeFigureOut">
              <a:rPr lang="en-IN" smtClean="0"/>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256561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D2D22-ABF5-4CD8-B97D-FC5AEB3DF417}" type="datetimeFigureOut">
              <a:rPr lang="en-IN" smtClean="0"/>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819068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D2D22-ABF5-4CD8-B97D-FC5AEB3DF417}" type="datetimeFigureOut">
              <a:rPr lang="en-IN" smtClean="0"/>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A20972-FB2F-49B9-8FE3-CFEB142E6543}" type="slidenum">
              <a:rPr lang="en-IN" smtClean="0"/>
              <a:t>‹#›</a:t>
            </a:fld>
            <a:endParaRPr lang="en-IN"/>
          </a:p>
        </p:txBody>
      </p:sp>
    </p:spTree>
    <p:extLst>
      <p:ext uri="{BB962C8B-B14F-4D97-AF65-F5344CB8AC3E}">
        <p14:creationId xmlns:p14="http://schemas.microsoft.com/office/powerpoint/2010/main" val="316414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AD2D22-ABF5-4CD8-B97D-FC5AEB3DF417}" type="datetimeFigureOut">
              <a:rPr lang="en-IN" smtClean="0"/>
              <a:t>21-09-2023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4A20972-FB2F-49B9-8FE3-CFEB142E6543}" type="slidenum">
              <a:rPr lang="en-IN" smtClean="0"/>
              <a:t>‹#›</a:t>
            </a:fld>
            <a:endParaRPr lang="en-IN"/>
          </a:p>
        </p:txBody>
      </p:sp>
    </p:spTree>
    <p:extLst>
      <p:ext uri="{BB962C8B-B14F-4D97-AF65-F5344CB8AC3E}">
        <p14:creationId xmlns:p14="http://schemas.microsoft.com/office/powerpoint/2010/main" val="326934235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5EFF4B88-C2D9-CDFB-9D67-C5059FBC4E5A}"/>
              </a:ext>
            </a:extLst>
          </p:cNvPr>
          <p:cNvSpPr>
            <a:spLocks noGrp="1"/>
          </p:cNvSpPr>
          <p:nvPr>
            <p:ph type="ctrTitle"/>
          </p:nvPr>
        </p:nvSpPr>
        <p:spPr>
          <a:xfrm>
            <a:off x="1507066" y="1709928"/>
            <a:ext cx="8734213" cy="1618488"/>
          </a:xfrm>
        </p:spPr>
        <p:txBody>
          <a:bodyPr/>
          <a:lstStyle/>
          <a:p>
            <a:pPr algn="ctr"/>
            <a:r>
              <a:rPr lang="en-US" sz="2400" dirty="0">
                <a:latin typeface="Times New Roman" panose="02020603050405020304" pitchFamily="18" charset="0"/>
                <a:cs typeface="Times New Roman" panose="02020603050405020304" pitchFamily="18" charset="0"/>
              </a:rPr>
              <a:t>Mid semester presentation for Master Thesis Project on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CONTACTLESS RADAR-BASED VITAL SIGN MONITORING</a:t>
            </a:r>
            <a:endParaRPr lang="en-IN" sz="3200" dirty="0"/>
          </a:p>
        </p:txBody>
      </p:sp>
      <p:sp>
        <p:nvSpPr>
          <p:cNvPr id="5" name="Subtitle 4">
            <a:extLst>
              <a:ext uri="{FF2B5EF4-FFF2-40B4-BE49-F238E27FC236}">
                <a16:creationId xmlns:a16="http://schemas.microsoft.com/office/drawing/2014/main" id="{46DA56AE-DE4F-24D0-3AAD-746568C86C45}"/>
              </a:ext>
            </a:extLst>
          </p:cNvPr>
          <p:cNvSpPr>
            <a:spLocks noGrp="1"/>
          </p:cNvSpPr>
          <p:nvPr>
            <p:ph type="subTitle" idx="1"/>
          </p:nvPr>
        </p:nvSpPr>
        <p:spPr>
          <a:xfrm>
            <a:off x="1821180" y="3808169"/>
            <a:ext cx="8549640" cy="1806593"/>
          </a:xfrm>
        </p:spPr>
        <p:txBody>
          <a:bodyPr>
            <a:normAutofit/>
          </a:bodyPr>
          <a:lstStyle/>
          <a:p>
            <a:pPr algn="ctr"/>
            <a:r>
              <a:rPr lang="en-IN" sz="2000" b="1" dirty="0">
                <a:solidFill>
                  <a:schemeClr val="tx1"/>
                </a:solidFill>
                <a:latin typeface="Times New Roman" panose="02020603050405020304" pitchFamily="18" charset="0"/>
                <a:cs typeface="Times New Roman" panose="02020603050405020304" pitchFamily="18" charset="0"/>
              </a:rPr>
              <a:t>Name :</a:t>
            </a:r>
            <a:r>
              <a:rPr lang="en-IN" sz="2000" dirty="0">
                <a:solidFill>
                  <a:schemeClr val="tx1"/>
                </a:solidFill>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Ravishankar Kumar  </a:t>
            </a:r>
          </a:p>
          <a:p>
            <a:pPr algn="ctr"/>
            <a:r>
              <a:rPr lang="en-IN" sz="2000" b="1" dirty="0">
                <a:solidFill>
                  <a:schemeClr val="tx1"/>
                </a:solidFill>
                <a:latin typeface="Times New Roman" panose="02020603050405020304" pitchFamily="18" charset="0"/>
                <a:cs typeface="Times New Roman" panose="02020603050405020304" pitchFamily="18" charset="0"/>
              </a:rPr>
              <a:t>Reg no. : 2022EEM1007 </a:t>
            </a:r>
          </a:p>
          <a:p>
            <a:pPr algn="ctr"/>
            <a:r>
              <a:rPr lang="en-US" sz="2000" dirty="0">
                <a:solidFill>
                  <a:schemeClr val="tx1"/>
                </a:solidFill>
                <a:latin typeface="Times New Roman" panose="02020603050405020304" pitchFamily="18" charset="0"/>
                <a:cs typeface="Times New Roman" panose="02020603050405020304" pitchFamily="18" charset="0"/>
              </a:rPr>
              <a:t>Under the supervision of</a:t>
            </a:r>
            <a:r>
              <a:rPr lang="en-IN" sz="2000" dirty="0">
                <a:solidFill>
                  <a:schemeClr val="tx1"/>
                </a:solidFill>
                <a:latin typeface="Times New Roman" panose="02020603050405020304" pitchFamily="18" charset="0"/>
                <a:cs typeface="Times New Roman" panose="02020603050405020304" pitchFamily="18" charset="0"/>
              </a:rPr>
              <a:t>                                                         </a:t>
            </a:r>
          </a:p>
          <a:p>
            <a:pPr algn="ctr"/>
            <a:r>
              <a:rPr lang="en-IN" sz="2000" b="1" dirty="0" err="1">
                <a:solidFill>
                  <a:schemeClr val="tx1"/>
                </a:solidFill>
                <a:latin typeface="Times New Roman" panose="02020603050405020304" pitchFamily="18" charset="0"/>
                <a:cs typeface="Times New Roman" panose="02020603050405020304" pitchFamily="18" charset="0"/>
              </a:rPr>
              <a:t>Dr.</a:t>
            </a:r>
            <a:r>
              <a:rPr lang="en-IN" sz="2000" b="1" dirty="0">
                <a:solidFill>
                  <a:schemeClr val="tx1"/>
                </a:solidFill>
                <a:latin typeface="Times New Roman" panose="02020603050405020304" pitchFamily="18" charset="0"/>
                <a:cs typeface="Times New Roman" panose="02020603050405020304" pitchFamily="18" charset="0"/>
              </a:rPr>
              <a:t> Brijesh </a:t>
            </a:r>
            <a:r>
              <a:rPr lang="en-IN" sz="2000" b="1" dirty="0" err="1">
                <a:solidFill>
                  <a:schemeClr val="tx1"/>
                </a:solidFill>
                <a:latin typeface="Times New Roman" panose="02020603050405020304" pitchFamily="18" charset="0"/>
                <a:cs typeface="Times New Roman" panose="02020603050405020304" pitchFamily="18" charset="0"/>
              </a:rPr>
              <a:t>Kumbhani</a:t>
            </a:r>
            <a:r>
              <a:rPr lang="en-IN" sz="2000" b="1" dirty="0">
                <a:solidFill>
                  <a:schemeClr val="tx1"/>
                </a:solidFill>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pic>
        <p:nvPicPr>
          <p:cNvPr id="4" name="Google Shape;88;p1">
            <a:extLst>
              <a:ext uri="{FF2B5EF4-FFF2-40B4-BE49-F238E27FC236}">
                <a16:creationId xmlns:a16="http://schemas.microsoft.com/office/drawing/2014/main" id="{0C8F56E7-88D4-9F12-D723-D529C645B99D}"/>
              </a:ext>
            </a:extLst>
          </p:cNvPr>
          <p:cNvPicPr preferRelativeResize="0"/>
          <p:nvPr/>
        </p:nvPicPr>
        <p:blipFill rotWithShape="1">
          <a:blip r:embed="rId2">
            <a:alphaModFix/>
          </a:blip>
          <a:srcRect/>
          <a:stretch/>
        </p:blipFill>
        <p:spPr>
          <a:xfrm>
            <a:off x="4953313" y="173735"/>
            <a:ext cx="1584648" cy="1403307"/>
          </a:xfrm>
          <a:prstGeom prst="rect">
            <a:avLst/>
          </a:prstGeom>
          <a:noFill/>
          <a:ln>
            <a:noFill/>
          </a:ln>
        </p:spPr>
      </p:pic>
      <p:sp>
        <p:nvSpPr>
          <p:cNvPr id="16" name="TextBox 15">
            <a:extLst>
              <a:ext uri="{FF2B5EF4-FFF2-40B4-BE49-F238E27FC236}">
                <a16:creationId xmlns:a16="http://schemas.microsoft.com/office/drawing/2014/main" id="{21864430-7FDE-5B9E-4F56-7A5FA5E9015F}"/>
              </a:ext>
            </a:extLst>
          </p:cNvPr>
          <p:cNvSpPr txBox="1"/>
          <p:nvPr/>
        </p:nvSpPr>
        <p:spPr>
          <a:xfrm>
            <a:off x="3440405" y="5823516"/>
            <a:ext cx="5663381" cy="707886"/>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Department of Electrical Engineering </a:t>
            </a:r>
          </a:p>
          <a:p>
            <a:pPr algn="ctr"/>
            <a:r>
              <a:rPr lang="en-US" sz="2000" dirty="0">
                <a:latin typeface="Times New Roman" panose="02020603050405020304" pitchFamily="18" charset="0"/>
                <a:cs typeface="Times New Roman" panose="02020603050405020304" pitchFamily="18" charset="0"/>
              </a:rPr>
              <a:t>Indian Institute of Technology ,Ropar</a:t>
            </a:r>
          </a:p>
        </p:txBody>
      </p:sp>
    </p:spTree>
    <p:extLst>
      <p:ext uri="{BB962C8B-B14F-4D97-AF65-F5344CB8AC3E}">
        <p14:creationId xmlns:p14="http://schemas.microsoft.com/office/powerpoint/2010/main" val="365525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6492-9817-13CE-5BD0-E4A5A48B7A6A}"/>
              </a:ext>
            </a:extLst>
          </p:cNvPr>
          <p:cNvSpPr>
            <a:spLocks noGrp="1"/>
          </p:cNvSpPr>
          <p:nvPr>
            <p:ph type="title"/>
          </p:nvPr>
        </p:nvSpPr>
        <p:spPr>
          <a:xfrm>
            <a:off x="1103947" y="117389"/>
            <a:ext cx="9984105" cy="771144"/>
          </a:xfrm>
        </p:spPr>
        <p:txBody>
          <a:bodyPr/>
          <a:lstStyle/>
          <a:p>
            <a:pPr algn="ctr"/>
            <a:r>
              <a:rPr lang="en-US" dirty="0">
                <a:latin typeface="Times New Roman" panose="02020603050405020304" pitchFamily="18" charset="0"/>
                <a:cs typeface="Times New Roman" panose="02020603050405020304" pitchFamily="18" charset="0"/>
              </a:rPr>
              <a:t>  Simulated Results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9A6CCB2-85FD-B17A-B5AB-5CB6FA766683}"/>
              </a:ext>
            </a:extLst>
          </p:cNvPr>
          <p:cNvPicPr>
            <a:picLocks noGrp="1" noChangeAspect="1"/>
          </p:cNvPicPr>
          <p:nvPr>
            <p:ph idx="1"/>
          </p:nvPr>
        </p:nvPicPr>
        <p:blipFill>
          <a:blip r:embed="rId2"/>
          <a:stretch>
            <a:fillRect/>
          </a:stretch>
        </p:blipFill>
        <p:spPr>
          <a:xfrm>
            <a:off x="521208" y="888534"/>
            <a:ext cx="11265408" cy="5347674"/>
          </a:xfrm>
        </p:spPr>
      </p:pic>
      <p:pic>
        <p:nvPicPr>
          <p:cNvPr id="7" name="Picture 6">
            <a:extLst>
              <a:ext uri="{FF2B5EF4-FFF2-40B4-BE49-F238E27FC236}">
                <a16:creationId xmlns:a16="http://schemas.microsoft.com/office/drawing/2014/main" id="{8665A31C-7734-45D8-EA99-AE4C9B82E77E}"/>
              </a:ext>
            </a:extLst>
          </p:cNvPr>
          <p:cNvPicPr>
            <a:picLocks noChangeAspect="1"/>
          </p:cNvPicPr>
          <p:nvPr/>
        </p:nvPicPr>
        <p:blipFill>
          <a:blip r:embed="rId3"/>
          <a:stretch>
            <a:fillRect/>
          </a:stretch>
        </p:blipFill>
        <p:spPr>
          <a:xfrm>
            <a:off x="7995083" y="1541591"/>
            <a:ext cx="3675709" cy="1427162"/>
          </a:xfrm>
          <a:prstGeom prst="rect">
            <a:avLst/>
          </a:prstGeom>
        </p:spPr>
      </p:pic>
      <p:sp>
        <p:nvSpPr>
          <p:cNvPr id="8" name="TextBox 7">
            <a:extLst>
              <a:ext uri="{FF2B5EF4-FFF2-40B4-BE49-F238E27FC236}">
                <a16:creationId xmlns:a16="http://schemas.microsoft.com/office/drawing/2014/main" id="{E61F9CCA-3AE9-1EE8-FBCB-7324332CD332}"/>
              </a:ext>
            </a:extLst>
          </p:cNvPr>
          <p:cNvSpPr txBox="1"/>
          <p:nvPr/>
        </p:nvSpPr>
        <p:spPr>
          <a:xfrm>
            <a:off x="2871216" y="5980176"/>
            <a:ext cx="8301609" cy="646331"/>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Fig.6.Real time beat Frequency detection by performing FFT on beat signal </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5E80039-CA4B-BFBB-B41D-51B347820EFE}"/>
              </a:ext>
            </a:extLst>
          </p:cNvPr>
          <p:cNvSpPr txBox="1"/>
          <p:nvPr/>
        </p:nvSpPr>
        <p:spPr>
          <a:xfrm>
            <a:off x="8239125" y="3429000"/>
            <a:ext cx="3547491" cy="646331"/>
          </a:xfrm>
          <a:prstGeom prst="rect">
            <a:avLst/>
          </a:prstGeom>
          <a:noFill/>
        </p:spPr>
        <p:txBody>
          <a:bodyPr wrap="square" rtlCol="0">
            <a:spAutoFit/>
          </a:bodyPr>
          <a:lstStyle/>
          <a:p>
            <a:r>
              <a:rPr lang="en-US" dirty="0">
                <a:solidFill>
                  <a:schemeClr val="bg1"/>
                </a:solidFill>
              </a:rPr>
              <a:t> Real time distance = 4m</a:t>
            </a:r>
          </a:p>
          <a:p>
            <a:r>
              <a:rPr lang="en-US" dirty="0">
                <a:solidFill>
                  <a:schemeClr val="bg1"/>
                </a:solidFill>
              </a:rPr>
              <a:t> Actual distance detected=3.5m</a:t>
            </a:r>
            <a:endParaRPr lang="en-IN" dirty="0">
              <a:solidFill>
                <a:schemeClr val="bg1"/>
              </a:solidFill>
            </a:endParaRPr>
          </a:p>
        </p:txBody>
      </p:sp>
    </p:spTree>
    <p:extLst>
      <p:ext uri="{BB962C8B-B14F-4D97-AF65-F5344CB8AC3E}">
        <p14:creationId xmlns:p14="http://schemas.microsoft.com/office/powerpoint/2010/main" val="1207530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17A7E-1131-E7B1-9DB7-DBAAD3BE9FAB}"/>
              </a:ext>
            </a:extLst>
          </p:cNvPr>
          <p:cNvSpPr>
            <a:spLocks noGrp="1"/>
          </p:cNvSpPr>
          <p:nvPr>
            <p:ph type="title"/>
          </p:nvPr>
        </p:nvSpPr>
        <p:spPr>
          <a:xfrm>
            <a:off x="839259" y="285750"/>
            <a:ext cx="8596668" cy="850900"/>
          </a:xfrm>
        </p:spPr>
        <p:txBody>
          <a:bodyPr/>
          <a:lstStyle/>
          <a:p>
            <a:pPr algn="ctr"/>
            <a:r>
              <a:rPr lang="en-US" dirty="0"/>
              <a:t>Future Work Time line</a:t>
            </a:r>
            <a:endParaRPr lang="en-IN" dirty="0"/>
          </a:p>
        </p:txBody>
      </p:sp>
      <p:graphicFrame>
        <p:nvGraphicFramePr>
          <p:cNvPr id="3" name="Diagram 2">
            <a:extLst>
              <a:ext uri="{FF2B5EF4-FFF2-40B4-BE49-F238E27FC236}">
                <a16:creationId xmlns:a16="http://schemas.microsoft.com/office/drawing/2014/main" id="{CD205D80-08FD-B061-59A2-DAC616427CC3}"/>
              </a:ext>
            </a:extLst>
          </p:cNvPr>
          <p:cNvGraphicFramePr/>
          <p:nvPr>
            <p:extLst>
              <p:ext uri="{D42A27DB-BD31-4B8C-83A1-F6EECF244321}">
                <p14:modId xmlns:p14="http://schemas.microsoft.com/office/powerpoint/2010/main" val="1142318123"/>
              </p:ext>
            </p:extLst>
          </p:nvPr>
        </p:nvGraphicFramePr>
        <p:xfrm>
          <a:off x="587818" y="974725"/>
          <a:ext cx="8128000" cy="5635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051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49A6-E099-1292-387A-A48370364DAF}"/>
              </a:ext>
            </a:extLst>
          </p:cNvPr>
          <p:cNvSpPr>
            <a:spLocks noGrp="1"/>
          </p:cNvSpPr>
          <p:nvPr>
            <p:ph type="title"/>
          </p:nvPr>
        </p:nvSpPr>
        <p:spPr>
          <a:xfrm>
            <a:off x="1536870" y="518160"/>
            <a:ext cx="8596668" cy="871728"/>
          </a:xfrm>
        </p:spPr>
        <p:txBody>
          <a:bodyPr/>
          <a:lstStyle/>
          <a:p>
            <a:pPr algn="ctr"/>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8706E2-93E8-988C-72B8-9A16B95FBA13}"/>
              </a:ext>
            </a:extLst>
          </p:cNvPr>
          <p:cNvSpPr>
            <a:spLocks noGrp="1"/>
          </p:cNvSpPr>
          <p:nvPr>
            <p:ph idx="1"/>
          </p:nvPr>
        </p:nvSpPr>
        <p:spPr>
          <a:xfrm>
            <a:off x="445008" y="1672337"/>
            <a:ext cx="10515600" cy="3319272"/>
          </a:xfrm>
        </p:spPr>
        <p:txBody>
          <a:bodyPr>
            <a:normAutofit/>
          </a:bodyPr>
          <a:lstStyle/>
          <a:p>
            <a:r>
              <a:rPr lang="en-US" sz="2400" dirty="0">
                <a:latin typeface="Times New Roman" panose="02020603050405020304" pitchFamily="18" charset="0"/>
                <a:cs typeface="Times New Roman" panose="02020603050405020304" pitchFamily="18" charset="0"/>
              </a:rPr>
              <a:t>Till now we have approximately detected the range of a static object.</a:t>
            </a:r>
          </a:p>
          <a:p>
            <a:r>
              <a:rPr lang="en-US" sz="2400" dirty="0">
                <a:latin typeface="Times New Roman" panose="02020603050405020304" pitchFamily="18" charset="0"/>
                <a:cs typeface="Times New Roman" panose="02020603050405020304" pitchFamily="18" charset="0"/>
              </a:rPr>
              <a:t>Range detection of a static object in indoor system is difficult to achieve due to multipath components.</a:t>
            </a:r>
          </a:p>
          <a:p>
            <a:r>
              <a:rPr lang="en-US" sz="2400" dirty="0">
                <a:latin typeface="Times New Roman" panose="02020603050405020304" pitchFamily="18" charset="0"/>
                <a:cs typeface="Times New Roman" panose="02020603050405020304" pitchFamily="18" charset="0"/>
              </a:rPr>
              <a:t>To achieve high accuracy of range detection we have to use directional antenna.</a:t>
            </a:r>
          </a:p>
          <a:p>
            <a:r>
              <a:rPr lang="en-US" sz="2400" dirty="0">
                <a:latin typeface="Times New Roman" panose="02020603050405020304" pitchFamily="18" charset="0"/>
                <a:cs typeface="Times New Roman" panose="02020603050405020304" pitchFamily="18" charset="0"/>
              </a:rPr>
              <a:t>Due to limited bandwidth of </a:t>
            </a:r>
            <a:r>
              <a:rPr lang="en-US" sz="2400" dirty="0" err="1">
                <a:latin typeface="Times New Roman" panose="02020603050405020304" pitchFamily="18" charset="0"/>
                <a:cs typeface="Times New Roman" panose="02020603050405020304" pitchFamily="18" charset="0"/>
              </a:rPr>
              <a:t>Adalm</a:t>
            </a:r>
            <a:r>
              <a:rPr lang="en-US" sz="2400" dirty="0">
                <a:latin typeface="Times New Roman" panose="02020603050405020304" pitchFamily="18" charset="0"/>
                <a:cs typeface="Times New Roman" panose="02020603050405020304" pitchFamily="18" charset="0"/>
              </a:rPr>
              <a:t> Pluto Radio(56MHz) , range resolution of FMCW radar will be less.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60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65;p53">
            <a:extLst>
              <a:ext uri="{FF2B5EF4-FFF2-40B4-BE49-F238E27FC236}">
                <a16:creationId xmlns:a16="http://schemas.microsoft.com/office/drawing/2014/main" id="{2295A3DA-E173-16D8-4C4A-4BFA719EEBA0}"/>
              </a:ext>
            </a:extLst>
          </p:cNvPr>
          <p:cNvPicPr preferRelativeResize="0"/>
          <p:nvPr/>
        </p:nvPicPr>
        <p:blipFill rotWithShape="1">
          <a:blip r:embed="rId2">
            <a:alphaModFix/>
          </a:blip>
          <a:srcRect/>
          <a:stretch/>
        </p:blipFill>
        <p:spPr>
          <a:xfrm>
            <a:off x="3429000" y="1554480"/>
            <a:ext cx="5120640" cy="3272911"/>
          </a:xfrm>
          <a:prstGeom prst="rect">
            <a:avLst/>
          </a:prstGeom>
          <a:noFill/>
          <a:ln>
            <a:noFill/>
          </a:ln>
        </p:spPr>
      </p:pic>
    </p:spTree>
    <p:extLst>
      <p:ext uri="{BB962C8B-B14F-4D97-AF65-F5344CB8AC3E}">
        <p14:creationId xmlns:p14="http://schemas.microsoft.com/office/powerpoint/2010/main" val="243232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CA7C-94EB-D369-4A89-74A8741C0D32}"/>
              </a:ext>
            </a:extLst>
          </p:cNvPr>
          <p:cNvSpPr>
            <a:spLocks noGrp="1"/>
          </p:cNvSpPr>
          <p:nvPr>
            <p:ph type="title"/>
          </p:nvPr>
        </p:nvSpPr>
        <p:spPr>
          <a:xfrm>
            <a:off x="677334" y="609600"/>
            <a:ext cx="9342966" cy="5067300"/>
          </a:xfrm>
        </p:spPr>
        <p:txBody>
          <a:bodyPr/>
          <a:lstStyle/>
          <a:p>
            <a:r>
              <a:rPr lang="en-US" sz="2000" dirty="0">
                <a:latin typeface="Times New Roman" panose="02020603050405020304" pitchFamily="18" charset="0"/>
                <a:cs typeface="Times New Roman" panose="02020603050405020304" pitchFamily="18" charset="0"/>
              </a:rPr>
              <a:t>1.Try to detect the object if there is one more object is besides of your main object , and see what will be the effect on your signal.</a:t>
            </a:r>
            <a:br>
              <a:rPr lang="en-US" dirty="0"/>
            </a:br>
            <a:r>
              <a:rPr lang="en-US" sz="2000" dirty="0">
                <a:latin typeface="Times New Roman" panose="02020603050405020304" pitchFamily="18" charset="0"/>
                <a:cs typeface="Times New Roman" panose="02020603050405020304" pitchFamily="18" charset="0"/>
              </a:rPr>
              <a:t>2. Find the gain of used antennas and understand their concept.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 Find the SNR and search about noise floor.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4. Why you are getting the so many peaks in your spectrum analyzer.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5. Take care of how much power you are transmitting and receiving .</a:t>
            </a:r>
            <a:endParaRPr lang="en-IN" dirty="0"/>
          </a:p>
        </p:txBody>
      </p:sp>
    </p:spTree>
    <p:extLst>
      <p:ext uri="{BB962C8B-B14F-4D97-AF65-F5344CB8AC3E}">
        <p14:creationId xmlns:p14="http://schemas.microsoft.com/office/powerpoint/2010/main" val="151495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0A79-7642-F54E-1B6D-EE97E4E19F63}"/>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Content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827073-6255-D0F8-E3D7-7C52D5570AA2}"/>
              </a:ext>
            </a:extLst>
          </p:cNvPr>
          <p:cNvSpPr>
            <a:spLocks noGrp="1"/>
          </p:cNvSpPr>
          <p:nvPr>
            <p:ph idx="1"/>
          </p:nvPr>
        </p:nvSpPr>
        <p:spPr>
          <a:xfrm>
            <a:off x="677334" y="1781175"/>
            <a:ext cx="8596668" cy="4260187"/>
          </a:xfrm>
        </p:spPr>
        <p:txBody>
          <a:bodyPr>
            <a:normAutofit/>
          </a:bodyPr>
          <a:lstStyle/>
          <a:p>
            <a:r>
              <a:rPr lang="en-US" sz="2600" dirty="0">
                <a:latin typeface="Times New Roman" panose="02020603050405020304" pitchFamily="18" charset="0"/>
                <a:cs typeface="Times New Roman" panose="02020603050405020304" pitchFamily="18" charset="0"/>
              </a:rPr>
              <a:t>Motivation</a:t>
            </a:r>
          </a:p>
          <a:p>
            <a:r>
              <a:rPr lang="en-US" sz="2600" dirty="0">
                <a:latin typeface="Times New Roman" panose="02020603050405020304" pitchFamily="18" charset="0"/>
                <a:cs typeface="Times New Roman" panose="02020603050405020304" pitchFamily="18" charset="0"/>
              </a:rPr>
              <a:t>Objective</a:t>
            </a:r>
          </a:p>
          <a:p>
            <a:r>
              <a:rPr lang="en-US" sz="2600" dirty="0">
                <a:latin typeface="Times New Roman" panose="02020603050405020304" pitchFamily="18" charset="0"/>
                <a:cs typeface="Times New Roman" panose="02020603050405020304" pitchFamily="18" charset="0"/>
              </a:rPr>
              <a:t>Literature Survey</a:t>
            </a:r>
          </a:p>
          <a:p>
            <a:r>
              <a:rPr lang="en-US" sz="2600" dirty="0">
                <a:latin typeface="Times New Roman" panose="02020603050405020304" pitchFamily="18" charset="0"/>
                <a:cs typeface="Times New Roman" panose="02020603050405020304" pitchFamily="18" charset="0"/>
              </a:rPr>
              <a:t>Model Implemented</a:t>
            </a:r>
          </a:p>
          <a:p>
            <a:r>
              <a:rPr lang="en-US" sz="2600" dirty="0">
                <a:latin typeface="Times New Roman" panose="02020603050405020304" pitchFamily="18" charset="0"/>
                <a:cs typeface="Times New Roman" panose="02020603050405020304" pitchFamily="18" charset="0"/>
              </a:rPr>
              <a:t>Testing Setup</a:t>
            </a:r>
          </a:p>
          <a:p>
            <a:r>
              <a:rPr lang="en-US" sz="2600" dirty="0">
                <a:latin typeface="Times New Roman" panose="02020603050405020304" pitchFamily="18" charset="0"/>
                <a:cs typeface="Times New Roman" panose="02020603050405020304" pitchFamily="18" charset="0"/>
              </a:rPr>
              <a:t>Simulated results</a:t>
            </a:r>
          </a:p>
          <a:p>
            <a:r>
              <a:rPr lang="en-US" sz="2600" dirty="0">
                <a:latin typeface="Times New Roman" panose="02020603050405020304" pitchFamily="18" charset="0"/>
                <a:cs typeface="Times New Roman" panose="02020603050405020304" pitchFamily="18" charset="0"/>
              </a:rPr>
              <a:t>Future work plan</a:t>
            </a:r>
          </a:p>
          <a:p>
            <a:r>
              <a:rPr lang="en-US" sz="2600" dirty="0">
                <a:latin typeface="Times New Roman" panose="02020603050405020304" pitchFamily="18" charset="0"/>
                <a:cs typeface="Times New Roman" panose="02020603050405020304" pitchFamily="18" charset="0"/>
              </a:rPr>
              <a:t>Conclusions</a:t>
            </a:r>
          </a:p>
          <a:p>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0786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1692-561E-717E-64A9-5AF8F3864E11}"/>
              </a:ext>
            </a:extLst>
          </p:cNvPr>
          <p:cNvSpPr>
            <a:spLocks noGrp="1"/>
          </p:cNvSpPr>
          <p:nvPr>
            <p:ph type="title"/>
          </p:nvPr>
        </p:nvSpPr>
        <p:spPr>
          <a:xfrm>
            <a:off x="677334" y="609600"/>
            <a:ext cx="8596668" cy="960386"/>
          </a:xfrm>
        </p:spPr>
        <p:txBody>
          <a:bodyPr/>
          <a:lstStyle/>
          <a:p>
            <a:pPr algn="ctr"/>
            <a:r>
              <a:rPr lang="en-US" dirty="0"/>
              <a:t>          Motivation</a:t>
            </a:r>
            <a:endParaRPr lang="en-IN" dirty="0"/>
          </a:p>
        </p:txBody>
      </p:sp>
      <p:sp>
        <p:nvSpPr>
          <p:cNvPr id="3" name="Content Placeholder 2">
            <a:extLst>
              <a:ext uri="{FF2B5EF4-FFF2-40B4-BE49-F238E27FC236}">
                <a16:creationId xmlns:a16="http://schemas.microsoft.com/office/drawing/2014/main" id="{D532FB01-EB77-6AAA-9F9F-948F9C753D27}"/>
              </a:ext>
            </a:extLst>
          </p:cNvPr>
          <p:cNvSpPr>
            <a:spLocks noGrp="1"/>
          </p:cNvSpPr>
          <p:nvPr>
            <p:ph idx="1"/>
          </p:nvPr>
        </p:nvSpPr>
        <p:spPr>
          <a:xfrm>
            <a:off x="707923" y="1569986"/>
            <a:ext cx="10884002" cy="4030714"/>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C</a:t>
            </a:r>
            <a:r>
              <a:rPr lang="en-US" sz="2400" i="0" dirty="0">
                <a:effectLst/>
                <a:latin typeface="Times New Roman" panose="02020603050405020304" pitchFamily="18" charset="0"/>
                <a:cs typeface="Times New Roman" panose="02020603050405020304" pitchFamily="18" charset="0"/>
              </a:rPr>
              <a:t>ontactless radar-based vital sign monitoring project can fulfill the need for  remote, and continuous monitoring of a person's vital signs. Here are several compelling reasons for pursuing such a project:</a:t>
            </a:r>
          </a:p>
          <a:p>
            <a:pPr algn="just"/>
            <a:r>
              <a:rPr lang="en-IN" sz="2400" i="0" dirty="0">
                <a:effectLst/>
                <a:latin typeface="Times New Roman" panose="02020603050405020304" pitchFamily="18" charset="0"/>
                <a:cs typeface="Times New Roman" panose="02020603050405020304" pitchFamily="18" charset="0"/>
              </a:rPr>
              <a:t>Patient Comfort and Safety</a:t>
            </a:r>
            <a:endParaRPr lang="en-US" sz="2400" dirty="0">
              <a:solidFill>
                <a:srgbClr val="374151"/>
              </a:solidFill>
              <a:latin typeface="Times New Roman" panose="02020603050405020304" pitchFamily="18" charset="0"/>
              <a:cs typeface="Times New Roman" panose="02020603050405020304" pitchFamily="18" charset="0"/>
            </a:endParaRPr>
          </a:p>
          <a:p>
            <a:pPr algn="just"/>
            <a:r>
              <a:rPr lang="en-IN" sz="2400" i="0" dirty="0">
                <a:effectLst/>
                <a:latin typeface="Times New Roman" panose="02020603050405020304" pitchFamily="18" charset="0"/>
                <a:cs typeface="Times New Roman" panose="02020603050405020304" pitchFamily="18" charset="0"/>
              </a:rPr>
              <a:t>Continuous Monitoring</a:t>
            </a:r>
            <a:endParaRPr lang="en-US" sz="2400" i="0" dirty="0">
              <a:solidFill>
                <a:srgbClr val="374151"/>
              </a:solidFill>
              <a:effectLst/>
              <a:latin typeface="Times New Roman" panose="02020603050405020304" pitchFamily="18" charset="0"/>
              <a:cs typeface="Times New Roman" panose="02020603050405020304" pitchFamily="18" charset="0"/>
            </a:endParaRPr>
          </a:p>
          <a:p>
            <a:pPr algn="just"/>
            <a:r>
              <a:rPr lang="en-IN" sz="2400" i="0" dirty="0">
                <a:effectLst/>
                <a:latin typeface="Times New Roman" panose="02020603050405020304" pitchFamily="18" charset="0"/>
                <a:cs typeface="Times New Roman" panose="02020603050405020304" pitchFamily="18" charset="0"/>
              </a:rPr>
              <a:t>Reduced Healthcare Costs</a:t>
            </a:r>
            <a:endParaRPr lang="en-US" sz="2400" i="0" dirty="0">
              <a:solidFill>
                <a:srgbClr val="374151"/>
              </a:solidFill>
              <a:effectLst/>
              <a:latin typeface="Times New Roman" panose="02020603050405020304" pitchFamily="18" charset="0"/>
              <a:cs typeface="Times New Roman" panose="02020603050405020304" pitchFamily="18" charset="0"/>
            </a:endParaRPr>
          </a:p>
          <a:p>
            <a:pPr algn="just"/>
            <a:r>
              <a:rPr lang="en-IN" sz="2400" i="0" dirty="0">
                <a:effectLst/>
                <a:latin typeface="Times New Roman" panose="02020603050405020304" pitchFamily="18" charset="0"/>
                <a:cs typeface="Times New Roman" panose="02020603050405020304" pitchFamily="18" charset="0"/>
              </a:rPr>
              <a:t>Home Healthcare</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8E26DD-3C29-F4D2-6F27-10804489DD2B}"/>
              </a:ext>
            </a:extLst>
          </p:cNvPr>
          <p:cNvPicPr>
            <a:picLocks noChangeAspect="1"/>
          </p:cNvPicPr>
          <p:nvPr/>
        </p:nvPicPr>
        <p:blipFill>
          <a:blip r:embed="rId2"/>
          <a:stretch>
            <a:fillRect/>
          </a:stretch>
        </p:blipFill>
        <p:spPr>
          <a:xfrm>
            <a:off x="7229476" y="2725789"/>
            <a:ext cx="4254602" cy="2732036"/>
          </a:xfrm>
          <a:prstGeom prst="rect">
            <a:avLst/>
          </a:prstGeom>
        </p:spPr>
      </p:pic>
      <p:sp>
        <p:nvSpPr>
          <p:cNvPr id="4" name="TextBox 3">
            <a:extLst>
              <a:ext uri="{FF2B5EF4-FFF2-40B4-BE49-F238E27FC236}">
                <a16:creationId xmlns:a16="http://schemas.microsoft.com/office/drawing/2014/main" id="{84EA2914-50CF-D827-A884-8D0EE5EC1EF9}"/>
              </a:ext>
            </a:extLst>
          </p:cNvPr>
          <p:cNvSpPr txBox="1"/>
          <p:nvPr/>
        </p:nvSpPr>
        <p:spPr>
          <a:xfrm>
            <a:off x="7124700" y="5762626"/>
            <a:ext cx="456247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Fig.1.Current model to monitor vital sign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53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5E18-E2D4-D060-04C8-C98994144F42}"/>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5D740657-F2C3-7B79-5A2B-AABDF0F50230}"/>
              </a:ext>
            </a:extLst>
          </p:cNvPr>
          <p:cNvSpPr>
            <a:spLocks noGrp="1"/>
          </p:cNvSpPr>
          <p:nvPr>
            <p:ph idx="1"/>
          </p:nvPr>
        </p:nvSpPr>
        <p:spPr>
          <a:xfrm>
            <a:off x="677334" y="2160589"/>
            <a:ext cx="8596668" cy="2767012"/>
          </a:xfrm>
        </p:spPr>
        <p:txBody>
          <a:bodyPr>
            <a:normAutofit/>
          </a:bodyPr>
          <a:lstStyle/>
          <a:p>
            <a:pPr algn="just"/>
            <a:r>
              <a:rPr lang="en-US" sz="2400" dirty="0">
                <a:latin typeface="Times New Roman" panose="02020603050405020304" pitchFamily="18" charset="0"/>
                <a:cs typeface="Times New Roman" panose="02020603050405020304" pitchFamily="18" charset="0"/>
              </a:rPr>
              <a:t>Design a Radar system that can measure the breathe rate of single person without any contact.</a:t>
            </a:r>
          </a:p>
          <a:p>
            <a:pPr algn="just"/>
            <a:r>
              <a:rPr lang="en-US" sz="2400" dirty="0">
                <a:latin typeface="Times New Roman" panose="02020603050405020304" pitchFamily="18" charset="0"/>
                <a:cs typeface="Times New Roman" panose="02020603050405020304" pitchFamily="18" charset="0"/>
              </a:rPr>
              <a:t>Design a Radar system that can measure the breathe rate of multiple person without any contact.</a:t>
            </a:r>
          </a:p>
          <a:p>
            <a:pPr algn="just"/>
            <a:r>
              <a:rPr lang="en-US" sz="2400" dirty="0">
                <a:latin typeface="Times New Roman" panose="02020603050405020304" pitchFamily="18" charset="0"/>
                <a:cs typeface="Times New Roman" panose="02020603050405020304" pitchFamily="18" charset="0"/>
              </a:rPr>
              <a:t>Design a Radar system that can measure the breathe rate of new born babies without any contact.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4621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FA1C-B8CE-CEB6-A1C7-1EC47C48D965}"/>
              </a:ext>
            </a:extLst>
          </p:cNvPr>
          <p:cNvSpPr>
            <a:spLocks noGrp="1"/>
          </p:cNvSpPr>
          <p:nvPr>
            <p:ph type="title"/>
          </p:nvPr>
        </p:nvSpPr>
        <p:spPr>
          <a:xfrm>
            <a:off x="838200" y="285751"/>
            <a:ext cx="10515597" cy="1404938"/>
          </a:xfrm>
        </p:spPr>
        <p:txBody>
          <a:bodyPr/>
          <a:lstStyle/>
          <a:p>
            <a:pPr algn="ctr"/>
            <a:r>
              <a:rPr lang="en-US" sz="3600" dirty="0">
                <a:latin typeface="Times New Roman" panose="02020603050405020304" pitchFamily="18" charset="0"/>
                <a:cs typeface="Times New Roman" panose="02020603050405020304" pitchFamily="18" charset="0"/>
              </a:rPr>
              <a:t>Literature</a:t>
            </a:r>
            <a:r>
              <a:rPr lang="en-US" dirty="0"/>
              <a:t> </a:t>
            </a:r>
            <a:endParaRPr lang="en-IN" dirty="0"/>
          </a:p>
        </p:txBody>
      </p:sp>
      <p:graphicFrame>
        <p:nvGraphicFramePr>
          <p:cNvPr id="8" name="Table 8">
            <a:extLst>
              <a:ext uri="{FF2B5EF4-FFF2-40B4-BE49-F238E27FC236}">
                <a16:creationId xmlns:a16="http://schemas.microsoft.com/office/drawing/2014/main" id="{8F9EF9BC-43D4-B131-038C-28EF3975BB61}"/>
              </a:ext>
            </a:extLst>
          </p:cNvPr>
          <p:cNvGraphicFramePr>
            <a:graphicFrameLocks noGrp="1"/>
          </p:cNvGraphicFramePr>
          <p:nvPr>
            <p:ph idx="1"/>
            <p:extLst>
              <p:ext uri="{D42A27DB-BD31-4B8C-83A1-F6EECF244321}">
                <p14:modId xmlns:p14="http://schemas.microsoft.com/office/powerpoint/2010/main" val="1507991524"/>
              </p:ext>
            </p:extLst>
          </p:nvPr>
        </p:nvGraphicFramePr>
        <p:xfrm>
          <a:off x="380999" y="1076325"/>
          <a:ext cx="10820401" cy="5124624"/>
        </p:xfrm>
        <a:graphic>
          <a:graphicData uri="http://schemas.openxmlformats.org/drawingml/2006/table">
            <a:tbl>
              <a:tblPr firstRow="1" bandRow="1">
                <a:tableStyleId>{5C22544A-7EE6-4342-B048-85BDC9FD1C3A}</a:tableStyleId>
              </a:tblPr>
              <a:tblGrid>
                <a:gridCol w="6134101">
                  <a:extLst>
                    <a:ext uri="{9D8B030D-6E8A-4147-A177-3AD203B41FA5}">
                      <a16:colId xmlns:a16="http://schemas.microsoft.com/office/drawing/2014/main" val="2117457811"/>
                    </a:ext>
                  </a:extLst>
                </a:gridCol>
                <a:gridCol w="3009900">
                  <a:extLst>
                    <a:ext uri="{9D8B030D-6E8A-4147-A177-3AD203B41FA5}">
                      <a16:colId xmlns:a16="http://schemas.microsoft.com/office/drawing/2014/main" val="1668377535"/>
                    </a:ext>
                  </a:extLst>
                </a:gridCol>
                <a:gridCol w="1676400">
                  <a:extLst>
                    <a:ext uri="{9D8B030D-6E8A-4147-A177-3AD203B41FA5}">
                      <a16:colId xmlns:a16="http://schemas.microsoft.com/office/drawing/2014/main" val="778822928"/>
                    </a:ext>
                  </a:extLst>
                </a:gridCol>
              </a:tblGrid>
              <a:tr h="1007832">
                <a:tc>
                  <a:txBody>
                    <a:bodyPr/>
                    <a:lstStyle/>
                    <a:p>
                      <a:pPr algn="ctr"/>
                      <a:r>
                        <a:rPr lang="en-US" sz="2400" dirty="0">
                          <a:latin typeface="Times New Roman" panose="02020603050405020304" pitchFamily="18" charset="0"/>
                          <a:cs typeface="Times New Roman" panose="02020603050405020304" pitchFamily="18" charset="0"/>
                        </a:rPr>
                        <a:t>Title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Applications</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Publication year</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4507027"/>
                  </a:ext>
                </a:extLst>
              </a:tr>
              <a:tr h="1007832">
                <a:tc>
                  <a:txBody>
                    <a:bodyPr/>
                    <a:lstStyle/>
                    <a:p>
                      <a:r>
                        <a:rPr lang="en-US"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Implementation of FMCW Radar by Using SDR</a:t>
                      </a:r>
                    </a:p>
                    <a:p>
                      <a:r>
                        <a:rPr lang="en-IN" sz="1200" b="0" dirty="0">
                          <a:latin typeface="Times New Roman" panose="02020603050405020304" pitchFamily="18" charset="0"/>
                          <a:cs typeface="Times New Roman" panose="02020603050405020304" pitchFamily="18" charset="0"/>
                        </a:rPr>
                        <a:t>S. Kaya, A. Ç. </a:t>
                      </a:r>
                      <a:r>
                        <a:rPr lang="en-IN" sz="1200" b="0" dirty="0" err="1">
                          <a:latin typeface="Times New Roman" panose="02020603050405020304" pitchFamily="18" charset="0"/>
                          <a:cs typeface="Times New Roman" panose="02020603050405020304" pitchFamily="18" charset="0"/>
                        </a:rPr>
                        <a:t>Yapıcı</a:t>
                      </a:r>
                      <a:r>
                        <a:rPr lang="en-IN" sz="1200" b="0" dirty="0">
                          <a:latin typeface="Times New Roman" panose="02020603050405020304" pitchFamily="18" charset="0"/>
                          <a:cs typeface="Times New Roman" panose="02020603050405020304" pitchFamily="18" charset="0"/>
                        </a:rPr>
                        <a:t>, B. </a:t>
                      </a:r>
                      <a:r>
                        <a:rPr lang="en-IN" sz="1200" b="0" dirty="0" err="1">
                          <a:latin typeface="Times New Roman" panose="02020603050405020304" pitchFamily="18" charset="0"/>
                          <a:cs typeface="Times New Roman" panose="02020603050405020304" pitchFamily="18" charset="0"/>
                        </a:rPr>
                        <a:t>Tıbıkoğlu</a:t>
                      </a:r>
                      <a:r>
                        <a:rPr lang="en-IN" sz="1200" b="0" dirty="0">
                          <a:latin typeface="Times New Roman" panose="02020603050405020304" pitchFamily="18" charset="0"/>
                          <a:cs typeface="Times New Roman" panose="02020603050405020304" pitchFamily="18" charset="0"/>
                        </a:rPr>
                        <a:t> and Ş. O. </a:t>
                      </a:r>
                      <a:r>
                        <a:rPr lang="en-IN" sz="1200" b="0" dirty="0" err="1">
                          <a:latin typeface="Times New Roman" panose="02020603050405020304" pitchFamily="18" charset="0"/>
                          <a:cs typeface="Times New Roman" panose="02020603050405020304" pitchFamily="18" charset="0"/>
                        </a:rPr>
                        <a:t>Yazıcı</a:t>
                      </a:r>
                      <a:r>
                        <a:rPr lang="en-IN" sz="1200" b="0" dirty="0">
                          <a:latin typeface="Times New Roman" panose="02020603050405020304" pitchFamily="18" charset="0"/>
                          <a:cs typeface="Times New Roman" panose="02020603050405020304" pitchFamily="18" charset="0"/>
                        </a:rPr>
                        <a:t>, "Implementation of FMCW Radar by Using SDR," 2021 </a:t>
                      </a:r>
                      <a:r>
                        <a:rPr lang="en-IN" sz="1200" b="0" i="1" dirty="0">
                          <a:latin typeface="Times New Roman" panose="02020603050405020304" pitchFamily="18" charset="0"/>
                          <a:cs typeface="Times New Roman" panose="02020603050405020304" pitchFamily="18" charset="0"/>
                        </a:rPr>
                        <a:t>13th International Conference on Electrical and Electronics Engineering (ELECO)</a:t>
                      </a:r>
                      <a:r>
                        <a:rPr lang="en-IN" sz="1200" b="0" dirty="0">
                          <a:latin typeface="Times New Roman" panose="02020603050405020304" pitchFamily="18" charset="0"/>
                          <a:cs typeface="Times New Roman" panose="02020603050405020304" pitchFamily="18" charset="0"/>
                        </a:rPr>
                        <a:t>, Bursa, Turkey, 2021, pp. 234-238.</a:t>
                      </a:r>
                    </a:p>
                  </a:txBody>
                  <a:tcPr/>
                </a:tc>
                <a:tc>
                  <a:txBody>
                    <a:bodyPr/>
                    <a:lstStyle/>
                    <a:p>
                      <a:pPr algn="ctr"/>
                      <a:r>
                        <a:rPr lang="en-US" sz="2400" dirty="0">
                          <a:latin typeface="Times New Roman" panose="02020603050405020304" pitchFamily="18" charset="0"/>
                          <a:cs typeface="Times New Roman" panose="02020603050405020304" pitchFamily="18" charset="0"/>
                        </a:rPr>
                        <a:t>Range detection of a object</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dirty="0"/>
                        <a:t>2021</a:t>
                      </a:r>
                      <a:endParaRPr lang="en-IN" dirty="0"/>
                    </a:p>
                  </a:txBody>
                  <a:tcPr/>
                </a:tc>
                <a:extLst>
                  <a:ext uri="{0D108BD9-81ED-4DB2-BD59-A6C34878D82A}">
                    <a16:rowId xmlns:a16="http://schemas.microsoft.com/office/drawing/2014/main" val="745073451"/>
                  </a:ext>
                </a:extLst>
              </a:tr>
              <a:tr h="1166802">
                <a:tc>
                  <a:txBody>
                    <a:bodyPr/>
                    <a:lstStyle/>
                    <a:p>
                      <a:r>
                        <a:rPr lang="en-US"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 Simple Radar Based on USRP Software Defined </a:t>
                      </a:r>
                      <a:r>
                        <a:rPr lang="en-IN"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Radio</a:t>
                      </a:r>
                    </a:p>
                    <a:p>
                      <a:r>
                        <a:rPr lang="en-IN" sz="1200" dirty="0">
                          <a:latin typeface="Times New Roman" panose="02020603050405020304" pitchFamily="18" charset="0"/>
                          <a:cs typeface="Times New Roman" panose="02020603050405020304" pitchFamily="18" charset="0"/>
                        </a:rPr>
                        <a:t>B. Bleszynski, "A simple radar based on USRP software defined radio," 2017 </a:t>
                      </a:r>
                      <a:r>
                        <a:rPr lang="en-IN" sz="1200" i="1" dirty="0">
                          <a:latin typeface="Times New Roman" panose="02020603050405020304" pitchFamily="18" charset="0"/>
                          <a:cs typeface="Times New Roman" panose="02020603050405020304" pitchFamily="18" charset="0"/>
                        </a:rPr>
                        <a:t>Signal Processing Symposium (</a:t>
                      </a:r>
                      <a:r>
                        <a:rPr lang="en-IN" sz="1200" i="1" dirty="0" err="1">
                          <a:latin typeface="Times New Roman" panose="02020603050405020304" pitchFamily="18" charset="0"/>
                          <a:cs typeface="Times New Roman" panose="02020603050405020304" pitchFamily="18" charset="0"/>
                        </a:rPr>
                        <a:t>SPSympo</a:t>
                      </a:r>
                      <a:r>
                        <a:rPr lang="en-IN" sz="1200" i="1" dirty="0">
                          <a:latin typeface="Times New Roman" panose="02020603050405020304" pitchFamily="18" charset="0"/>
                          <a:cs typeface="Times New Roman" panose="02020603050405020304" pitchFamily="18" charset="0"/>
                        </a:rPr>
                        <a:t>), </a:t>
                      </a:r>
                      <a:r>
                        <a:rPr lang="en-IN" sz="1200" i="0" dirty="0" err="1">
                          <a:latin typeface="Times New Roman" panose="02020603050405020304" pitchFamily="18" charset="0"/>
                          <a:cs typeface="Times New Roman" panose="02020603050405020304" pitchFamily="18" charset="0"/>
                        </a:rPr>
                        <a:t>Jachranka</a:t>
                      </a:r>
                      <a:r>
                        <a:rPr lang="en-IN" sz="1200" i="0" dirty="0">
                          <a:latin typeface="Times New Roman" panose="02020603050405020304" pitchFamily="18" charset="0"/>
                          <a:cs typeface="Times New Roman" panose="02020603050405020304" pitchFamily="18" charset="0"/>
                        </a:rPr>
                        <a:t>, Poland, </a:t>
                      </a:r>
                      <a:r>
                        <a:rPr lang="en-IN" sz="1200" dirty="0">
                          <a:latin typeface="Times New Roman" panose="02020603050405020304" pitchFamily="18" charset="0"/>
                          <a:cs typeface="Times New Roman" panose="02020603050405020304" pitchFamily="18" charset="0"/>
                        </a:rPr>
                        <a:t>2017, pp. 1-4.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Range detection of a object</a:t>
                      </a:r>
                      <a:endParaRPr lang="en-IN" sz="2400" dirty="0">
                        <a:latin typeface="Times New Roman" panose="02020603050405020304" pitchFamily="18" charset="0"/>
                        <a:cs typeface="Times New Roman" panose="02020603050405020304" pitchFamily="18" charset="0"/>
                      </a:endParaRPr>
                    </a:p>
                    <a:p>
                      <a:pPr algn="ctr"/>
                      <a:endParaRPr lang="en-IN" dirty="0"/>
                    </a:p>
                  </a:txBody>
                  <a:tcPr/>
                </a:tc>
                <a:tc>
                  <a:txBody>
                    <a:bodyPr/>
                    <a:lstStyle/>
                    <a:p>
                      <a:pPr algn="ctr"/>
                      <a:r>
                        <a:rPr lang="en-US" dirty="0"/>
                        <a:t>2017</a:t>
                      </a:r>
                      <a:endParaRPr lang="en-IN" dirty="0"/>
                    </a:p>
                  </a:txBody>
                  <a:tcPr/>
                </a:tc>
                <a:extLst>
                  <a:ext uri="{0D108BD9-81ED-4DB2-BD59-A6C34878D82A}">
                    <a16:rowId xmlns:a16="http://schemas.microsoft.com/office/drawing/2014/main" val="2269399817"/>
                  </a:ext>
                </a:extLst>
              </a:tr>
              <a:tr h="1884835">
                <a:tc>
                  <a:txBody>
                    <a:bodyPr/>
                    <a:lstStyle/>
                    <a:p>
                      <a:r>
                        <a:rPr lang="en-US"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Stationary and Moving Targets Detection</a:t>
                      </a:r>
                    </a:p>
                    <a:p>
                      <a:r>
                        <a:rPr lang="en-US"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on FMCW Radar Using GNU Radio-Based </a:t>
                      </a:r>
                      <a:r>
                        <a:rPr lang="en-IN"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Software Defined Radio</a:t>
                      </a:r>
                    </a:p>
                    <a:p>
                      <a:r>
                        <a:rPr lang="en-IN" sz="1200" dirty="0">
                          <a:latin typeface="Times New Roman" panose="02020603050405020304" pitchFamily="18" charset="0"/>
                          <a:cs typeface="Times New Roman" panose="02020603050405020304" pitchFamily="18" charset="0"/>
                        </a:rPr>
                        <a:t>S. </a:t>
                      </a:r>
                      <a:r>
                        <a:rPr lang="en-IN" sz="1200" dirty="0" err="1">
                          <a:latin typeface="Times New Roman" panose="02020603050405020304" pitchFamily="18" charset="0"/>
                          <a:cs typeface="Times New Roman" panose="02020603050405020304" pitchFamily="18" charset="0"/>
                        </a:rPr>
                        <a:t>Aulia</a:t>
                      </a:r>
                      <a:r>
                        <a:rPr lang="en-IN" sz="1200" dirty="0">
                          <a:latin typeface="Times New Roman" panose="02020603050405020304" pitchFamily="18" charset="0"/>
                          <a:cs typeface="Times New Roman" panose="02020603050405020304" pitchFamily="18" charset="0"/>
                        </a:rPr>
                        <a:t>, A. B. </a:t>
                      </a:r>
                      <a:r>
                        <a:rPr lang="en-IN" sz="1200" dirty="0" err="1">
                          <a:latin typeface="Times New Roman" panose="02020603050405020304" pitchFamily="18" charset="0"/>
                          <a:cs typeface="Times New Roman" panose="02020603050405020304" pitchFamily="18" charset="0"/>
                        </a:rPr>
                        <a:t>Suksmono</a:t>
                      </a:r>
                      <a:r>
                        <a:rPr lang="en-IN" sz="1200" dirty="0">
                          <a:latin typeface="Times New Roman" panose="02020603050405020304" pitchFamily="18" charset="0"/>
                          <a:cs typeface="Times New Roman" panose="02020603050405020304" pitchFamily="18" charset="0"/>
                        </a:rPr>
                        <a:t> and A. Munir, "Stationary and moving targets detection on FMCW radar using GNU radio-based software defined radio," </a:t>
                      </a:r>
                      <a:r>
                        <a:rPr lang="en-IN" sz="1200" i="1" dirty="0">
                          <a:latin typeface="Times New Roman" panose="02020603050405020304" pitchFamily="18" charset="0"/>
                          <a:cs typeface="Times New Roman" panose="02020603050405020304" pitchFamily="18" charset="0"/>
                        </a:rPr>
                        <a:t>2015 International Symposium on Intelligent Signal Processing and Communication Systems (ISPACS), </a:t>
                      </a:r>
                      <a:r>
                        <a:rPr lang="en-IN" sz="1200" dirty="0">
                          <a:latin typeface="Times New Roman" panose="02020603050405020304" pitchFamily="18" charset="0"/>
                          <a:cs typeface="Times New Roman" panose="02020603050405020304" pitchFamily="18" charset="0"/>
                        </a:rPr>
                        <a:t>Nusa Dua Bali, Indonesia, 2015, pp. 468-473.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Range detection of a object</a:t>
                      </a:r>
                      <a:endParaRPr lang="en-IN" sz="2400" dirty="0">
                        <a:latin typeface="Times New Roman" panose="02020603050405020304" pitchFamily="18" charset="0"/>
                        <a:cs typeface="Times New Roman" panose="02020603050405020304" pitchFamily="18" charset="0"/>
                      </a:endParaRPr>
                    </a:p>
                    <a:p>
                      <a:pPr algn="ctr"/>
                      <a:endParaRPr lang="en-IN" dirty="0"/>
                    </a:p>
                  </a:txBody>
                  <a:tcPr/>
                </a:tc>
                <a:tc>
                  <a:txBody>
                    <a:bodyPr/>
                    <a:lstStyle/>
                    <a:p>
                      <a:pPr algn="ctr"/>
                      <a:r>
                        <a:rPr lang="en-US" dirty="0"/>
                        <a:t>2015</a:t>
                      </a:r>
                      <a:endParaRPr lang="en-IN" dirty="0"/>
                    </a:p>
                  </a:txBody>
                  <a:tcPr/>
                </a:tc>
                <a:extLst>
                  <a:ext uri="{0D108BD9-81ED-4DB2-BD59-A6C34878D82A}">
                    <a16:rowId xmlns:a16="http://schemas.microsoft.com/office/drawing/2014/main" val="1136349677"/>
                  </a:ext>
                </a:extLst>
              </a:tr>
            </a:tbl>
          </a:graphicData>
        </a:graphic>
      </p:graphicFrame>
    </p:spTree>
    <p:extLst>
      <p:ext uri="{BB962C8B-B14F-4D97-AF65-F5344CB8AC3E}">
        <p14:creationId xmlns:p14="http://schemas.microsoft.com/office/powerpoint/2010/main" val="170654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A2C8-541C-DA53-B329-C5A16DC7E234}"/>
              </a:ext>
            </a:extLst>
          </p:cNvPr>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                Mathematical Modelling</a:t>
            </a:r>
            <a:endParaRPr lang="en-I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C1B11E-80FA-825E-A738-56585591E9AD}"/>
                  </a:ext>
                </a:extLst>
              </p:cNvPr>
              <p:cNvSpPr>
                <a:spLocks noGrp="1"/>
              </p:cNvSpPr>
              <p:nvPr>
                <p:ph idx="1"/>
              </p:nvPr>
            </p:nvSpPr>
            <p:spPr>
              <a:xfrm>
                <a:off x="838200" y="1690689"/>
                <a:ext cx="2715090" cy="2258593"/>
              </a:xfrm>
            </p:spPr>
            <p:style>
              <a:lnRef idx="2">
                <a:schemeClr val="accent2"/>
              </a:lnRef>
              <a:fillRef idx="1">
                <a:schemeClr val="lt1"/>
              </a:fillRef>
              <a:effectRef idx="0">
                <a:schemeClr val="accent2"/>
              </a:effectRef>
              <a:fontRef idx="minor">
                <a:schemeClr val="dk1"/>
              </a:fontRef>
            </p:style>
            <p:txBody>
              <a:bodyPr>
                <a:noAutofit/>
              </a:bodyPr>
              <a:lstStyle/>
              <a:p>
                <a:pPr>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Propagation Delay</a:t>
                </a:r>
              </a:p>
              <a:p>
                <a:pPr marL="0" indent="0">
                  <a:buNone/>
                </a:pPr>
                <a:r>
                  <a:rPr lang="en-US" sz="2000" b="0" i="0" dirty="0">
                    <a:solidFill>
                      <a:srgbClr val="000000"/>
                    </a:solidFill>
                    <a:effectLst/>
                    <a:latin typeface="Times New Roman" panose="02020603050405020304" pitchFamily="18" charset="0"/>
                    <a:cs typeface="Times New Roman" panose="02020603050405020304" pitchFamily="18" charset="0"/>
                  </a:rPr>
                  <a:t>       </a:t>
                </a:r>
                <a:r>
                  <a:rPr lang="el-GR" sz="2000" b="0" i="0" dirty="0">
                    <a:solidFill>
                      <a:srgbClr val="000000"/>
                    </a:solidFill>
                    <a:effectLst/>
                    <a:latin typeface="Times New Roman" panose="02020603050405020304" pitchFamily="18" charset="0"/>
                    <a:cs typeface="Times New Roman" panose="02020603050405020304" pitchFamily="18" charset="0"/>
                  </a:rPr>
                  <a:t>τ</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l-GR" sz="2000" b="0" i="0" dirty="0">
                    <a:solidFill>
                      <a:srgbClr val="000000"/>
                    </a:solidFill>
                    <a:effectLst/>
                    <a:latin typeface="Times New Roman" panose="02020603050405020304" pitchFamily="18" charset="0"/>
                    <a:cs typeface="Times New Roman" panose="02020603050405020304" pitchFamily="18" charset="0"/>
                  </a:rPr>
                  <a:t>=</a:t>
                </a:r>
                <a:r>
                  <a:rPr lang="en-US" sz="20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f>
                      <m:fPr>
                        <m:ctrlPr>
                          <a:rPr lang="el-GR" sz="2000" b="0" i="1" dirty="0" smtClean="0">
                            <a:solidFill>
                              <a:srgbClr val="000000"/>
                            </a:solidFill>
                            <a:effectLst/>
                            <a:latin typeface="Cambria Math" panose="02040503050406030204" pitchFamily="18" charset="0"/>
                            <a:cs typeface="Times New Roman" panose="02020603050405020304" pitchFamily="18" charset="0"/>
                          </a:rPr>
                        </m:ctrlPr>
                      </m:fPr>
                      <m:num>
                        <m:r>
                          <a:rPr lang="el-GR" sz="2000" i="1" dirty="0">
                            <a:solidFill>
                              <a:srgbClr val="000000"/>
                            </a:solidFill>
                            <a:latin typeface="Cambria Math" panose="02040503050406030204" pitchFamily="18" charset="0"/>
                            <a:cs typeface="Times New Roman" panose="02020603050405020304" pitchFamily="18" charset="0"/>
                          </a:rPr>
                          <m:t>2</m:t>
                        </m:r>
                        <m:r>
                          <a:rPr lang="en-IN" sz="2000" i="1" dirty="0" err="1">
                            <a:solidFill>
                              <a:srgbClr val="000000"/>
                            </a:solidFill>
                            <a:latin typeface="Cambria Math" panose="02040503050406030204" pitchFamily="18" charset="0"/>
                            <a:cs typeface="Times New Roman" panose="02020603050405020304" pitchFamily="18" charset="0"/>
                          </a:rPr>
                          <m:t>𝑅</m:t>
                        </m:r>
                      </m:num>
                      <m:den>
                        <m:r>
                          <a:rPr lang="en-US" sz="2000" b="0" i="1" dirty="0" smtClean="0">
                            <a:solidFill>
                              <a:srgbClr val="000000"/>
                            </a:solidFill>
                            <a:effectLst/>
                            <a:latin typeface="Cambria Math" panose="02040503050406030204" pitchFamily="18" charset="0"/>
                            <a:cs typeface="Times New Roman" panose="02020603050405020304" pitchFamily="18" charset="0"/>
                          </a:rPr>
                          <m:t>𝑐</m:t>
                        </m:r>
                      </m:den>
                    </m:f>
                  </m:oMath>
                </a14:m>
                <a:r>
                  <a:rPr lang="en-IN" sz="2000" b="0" i="0" dirty="0">
                    <a:solidFill>
                      <a:srgbClr val="000000"/>
                    </a:solidFill>
                    <a:effectLst/>
                    <a:latin typeface="Times New Roman" panose="02020603050405020304" pitchFamily="18" charset="0"/>
                    <a:cs typeface="Times New Roman" panose="02020603050405020304" pitchFamily="18" charset="0"/>
                  </a:rPr>
                  <a:t>   ……(1)</a:t>
                </a:r>
              </a:p>
              <a:p>
                <a:pPr marL="0" indent="0">
                  <a:buNone/>
                </a:pPr>
                <a:r>
                  <a:rPr lang="en-IN" sz="2000" dirty="0">
                    <a:solidFill>
                      <a:srgbClr val="000000"/>
                    </a:solidFill>
                    <a:latin typeface="Times New Roman" panose="02020603050405020304" pitchFamily="18" charset="0"/>
                    <a:cs typeface="Times New Roman" panose="02020603050405020304" pitchFamily="18" charset="0"/>
                  </a:rPr>
                  <a:t>Where </a:t>
                </a:r>
              </a:p>
              <a:p>
                <a:pPr marL="0" indent="0">
                  <a:buNone/>
                </a:pPr>
                <a:r>
                  <a:rPr lang="en-US" sz="2000" dirty="0">
                    <a:solidFill>
                      <a:srgbClr val="000000"/>
                    </a:solidFill>
                    <a:latin typeface="Times New Roman" panose="02020603050405020304" pitchFamily="18" charset="0"/>
                    <a:cs typeface="Times New Roman" panose="02020603050405020304" pitchFamily="18" charset="0"/>
                  </a:rPr>
                  <a:t>R</a:t>
                </a:r>
                <a:r>
                  <a:rPr lang="en-US" sz="2000" b="0" i="0" dirty="0">
                    <a:solidFill>
                      <a:srgbClr val="000000"/>
                    </a:solidFill>
                    <a:effectLst/>
                    <a:latin typeface="Times New Roman" panose="02020603050405020304" pitchFamily="18" charset="0"/>
                    <a:cs typeface="Times New Roman" panose="02020603050405020304" pitchFamily="18" charset="0"/>
                  </a:rPr>
                  <a:t>-Range of Object</a:t>
                </a:r>
              </a:p>
              <a:p>
                <a:pPr marL="0" indent="0">
                  <a:buNone/>
                </a:pPr>
                <a:r>
                  <a:rPr lang="en-US" sz="2000" dirty="0">
                    <a:solidFill>
                      <a:srgbClr val="000000"/>
                    </a:solidFill>
                    <a:latin typeface="Times New Roman" panose="02020603050405020304" pitchFamily="18" charset="0"/>
                    <a:cs typeface="Times New Roman" panose="02020603050405020304" pitchFamily="18" charset="0"/>
                  </a:rPr>
                  <a:t>c-Speed of light</a:t>
                </a:r>
                <a:endParaRPr lang="en-IN"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BC1B11E-80FA-825E-A738-56585591E9AD}"/>
                  </a:ext>
                </a:extLst>
              </p:cNvPr>
              <p:cNvSpPr>
                <a:spLocks noGrp="1" noRot="1" noChangeAspect="1" noMove="1" noResize="1" noEditPoints="1" noAdjustHandles="1" noChangeArrowheads="1" noChangeShapeType="1" noTextEdit="1"/>
              </p:cNvSpPr>
              <p:nvPr>
                <p:ph idx="1"/>
              </p:nvPr>
            </p:nvSpPr>
            <p:spPr>
              <a:xfrm>
                <a:off x="838200" y="1690689"/>
                <a:ext cx="2715090" cy="2258593"/>
              </a:xfrm>
              <a:blipFill>
                <a:blip r:embed="rId2"/>
                <a:stretch>
                  <a:fillRect l="-2232" t="-1070" b="-40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981347-AF44-3FD8-E275-9E86D0018032}"/>
                  </a:ext>
                </a:extLst>
              </p:cNvPr>
              <p:cNvSpPr txBox="1"/>
              <p:nvPr/>
            </p:nvSpPr>
            <p:spPr>
              <a:xfrm>
                <a:off x="3553290" y="1690689"/>
                <a:ext cx="2417742" cy="23389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Range Resolution</a:t>
                </a:r>
                <a:endParaRPr lang="en-US" sz="2000" b="0" i="0" dirty="0">
                  <a:solidFill>
                    <a:srgbClr val="000000"/>
                  </a:solidFill>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       </a:t>
                </a:r>
                <a:endParaRPr lang="en-US" sz="2000" dirty="0">
                  <a:solidFill>
                    <a:srgbClr val="000000"/>
                  </a:solidFill>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      </a:t>
                </a:r>
                <a:r>
                  <a:rPr lang="el-GR" sz="2000" b="0" i="0" dirty="0">
                    <a:solidFill>
                      <a:srgbClr val="000000"/>
                    </a:solidFill>
                    <a:effectLst/>
                    <a:latin typeface="Times New Roman" panose="02020603050405020304" pitchFamily="18" charset="0"/>
                    <a:cs typeface="Times New Roman" panose="02020603050405020304" pitchFamily="18" charset="0"/>
                  </a:rPr>
                  <a:t>Δ</a:t>
                </a:r>
                <a:r>
                  <a:rPr lang="en-IN" sz="2000" b="0" i="0" dirty="0">
                    <a:solidFill>
                      <a:srgbClr val="000000"/>
                    </a:solidFill>
                    <a:effectLst/>
                    <a:latin typeface="Times New Roman" panose="02020603050405020304" pitchFamily="18" charset="0"/>
                    <a:cs typeface="Times New Roman" panose="02020603050405020304" pitchFamily="18" charset="0"/>
                  </a:rPr>
                  <a:t>R = </a:t>
                </a:r>
                <a14:m>
                  <m:oMath xmlns:m="http://schemas.openxmlformats.org/officeDocument/2006/math">
                    <m:f>
                      <m:fPr>
                        <m:ctrlPr>
                          <a:rPr lang="en-US" sz="2000" b="0" i="1" smtClean="0">
                            <a:solidFill>
                              <a:srgbClr val="000000"/>
                            </a:solidFill>
                            <a:effectLst/>
                            <a:latin typeface="Cambria Math" panose="02040503050406030204" pitchFamily="18" charset="0"/>
                            <a:cs typeface="Times New Roman" panose="02020603050405020304" pitchFamily="18" charset="0"/>
                          </a:rPr>
                        </m:ctrlPr>
                      </m:fPr>
                      <m:num>
                        <m:r>
                          <a:rPr lang="en-US" sz="2000" b="0" i="1" smtClean="0">
                            <a:solidFill>
                              <a:srgbClr val="000000"/>
                            </a:solidFill>
                            <a:effectLst/>
                            <a:latin typeface="Cambria Math" panose="02040503050406030204" pitchFamily="18" charset="0"/>
                            <a:cs typeface="Times New Roman" panose="02020603050405020304" pitchFamily="18" charset="0"/>
                          </a:rPr>
                          <m:t>𝑐</m:t>
                        </m:r>
                      </m:num>
                      <m:den>
                        <m:r>
                          <a:rPr lang="en-US" sz="2000" b="0" i="1" smtClean="0">
                            <a:solidFill>
                              <a:srgbClr val="000000"/>
                            </a:solidFill>
                            <a:effectLst/>
                            <a:latin typeface="Cambria Math" panose="02040503050406030204" pitchFamily="18" charset="0"/>
                            <a:cs typeface="Times New Roman" panose="02020603050405020304" pitchFamily="18" charset="0"/>
                          </a:rPr>
                          <m:t>2</m:t>
                        </m:r>
                        <m:r>
                          <a:rPr lang="en-US" sz="2000" b="0" i="1" smtClean="0">
                            <a:solidFill>
                              <a:srgbClr val="000000"/>
                            </a:solidFill>
                            <a:effectLst/>
                            <a:latin typeface="Cambria Math" panose="02040503050406030204" pitchFamily="18" charset="0"/>
                            <a:cs typeface="Times New Roman" panose="02020603050405020304" pitchFamily="18" charset="0"/>
                          </a:rPr>
                          <m:t>𝐵</m:t>
                        </m:r>
                      </m:den>
                    </m:f>
                    <m:r>
                      <a:rPr lang="en-US" sz="2000" b="0" i="1" smtClean="0">
                        <a:solidFill>
                          <a:srgbClr val="000000"/>
                        </a:solidFill>
                        <a:effectLst/>
                        <a:latin typeface="Cambria Math" panose="02040503050406030204" pitchFamily="18" charset="0"/>
                        <a:cs typeface="Times New Roman" panose="02020603050405020304" pitchFamily="18" charset="0"/>
                      </a:rPr>
                      <m:t>  …</m:t>
                    </m:r>
                  </m:oMath>
                </a14:m>
                <a:r>
                  <a:rPr lang="en-IN" sz="2000" b="0" i="0" dirty="0">
                    <a:solidFill>
                      <a:srgbClr val="000000"/>
                    </a:solidFill>
                    <a:effectLst/>
                    <a:latin typeface="Times New Roman" panose="02020603050405020304" pitchFamily="18" charset="0"/>
                    <a:cs typeface="Times New Roman" panose="02020603050405020304" pitchFamily="18" charset="0"/>
                  </a:rPr>
                  <a:t>(2)</a:t>
                </a:r>
              </a:p>
              <a:p>
                <a:pPr marL="0" indent="0">
                  <a:buNone/>
                </a:pPr>
                <a:endParaRPr lang="en-IN" sz="2000" dirty="0">
                  <a:solidFill>
                    <a:srgbClr val="000000"/>
                  </a:solidFill>
                  <a:latin typeface="Times New Roman" panose="02020603050405020304" pitchFamily="18" charset="0"/>
                  <a:cs typeface="Times New Roman" panose="02020603050405020304" pitchFamily="18" charset="0"/>
                </a:endParaRPr>
              </a:p>
              <a:p>
                <a:pPr marL="0" indent="0">
                  <a:buNone/>
                </a:pPr>
                <a:r>
                  <a:rPr lang="en-IN" sz="2000" dirty="0">
                    <a:solidFill>
                      <a:srgbClr val="000000"/>
                    </a:solidFill>
                    <a:latin typeface="Times New Roman" panose="02020603050405020304" pitchFamily="18" charset="0"/>
                    <a:cs typeface="Times New Roman" panose="02020603050405020304" pitchFamily="18" charset="0"/>
                  </a:rPr>
                  <a:t>Where </a:t>
                </a:r>
              </a:p>
              <a:p>
                <a:pPr marL="0" indent="0">
                  <a:buNone/>
                </a:pPr>
                <a:r>
                  <a:rPr lang="en-US" sz="2000" b="0" i="0" dirty="0">
                    <a:solidFill>
                      <a:srgbClr val="000000"/>
                    </a:solidFill>
                    <a:effectLst/>
                    <a:latin typeface="Times New Roman" panose="02020603050405020304" pitchFamily="18" charset="0"/>
                    <a:cs typeface="Times New Roman" panose="02020603050405020304" pitchFamily="18" charset="0"/>
                  </a:rPr>
                  <a:t> B- Band</a:t>
                </a:r>
                <a:r>
                  <a:rPr lang="en-US" sz="2000" dirty="0">
                    <a:solidFill>
                      <a:srgbClr val="000000"/>
                    </a:solidFill>
                    <a:latin typeface="Times New Roman" panose="02020603050405020304" pitchFamily="18" charset="0"/>
                    <a:cs typeface="Times New Roman" panose="02020603050405020304" pitchFamily="18" charset="0"/>
                  </a:rPr>
                  <a:t>width</a:t>
                </a:r>
              </a:p>
              <a:p>
                <a:pPr marL="0" indent="0">
                  <a:buNone/>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9981347-AF44-3FD8-E275-9E86D0018032}"/>
                  </a:ext>
                </a:extLst>
              </p:cNvPr>
              <p:cNvSpPr txBox="1">
                <a:spLocks noRot="1" noChangeAspect="1" noMove="1" noResize="1" noEditPoints="1" noAdjustHandles="1" noChangeArrowheads="1" noChangeShapeType="1" noTextEdit="1"/>
              </p:cNvSpPr>
              <p:nvPr/>
            </p:nvSpPr>
            <p:spPr>
              <a:xfrm>
                <a:off x="3553290" y="1690689"/>
                <a:ext cx="2417742" cy="2338910"/>
              </a:xfrm>
              <a:prstGeom prst="rect">
                <a:avLst/>
              </a:prstGeom>
              <a:blipFill>
                <a:blip r:embed="rId3"/>
                <a:stretch>
                  <a:fillRect l="-2500" t="-10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6DD596-19E9-5380-E4DA-C940D8EAC4EF}"/>
                  </a:ext>
                </a:extLst>
              </p:cNvPr>
              <p:cNvSpPr txBox="1"/>
              <p:nvPr/>
            </p:nvSpPr>
            <p:spPr>
              <a:xfrm>
                <a:off x="838200" y="3949282"/>
                <a:ext cx="5132832" cy="12025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Relation between range(R) and beat frequency (</a:t>
                </a:r>
                <a:r>
                  <a:rPr lang="el-GR" sz="2000" b="0" i="0" dirty="0">
                    <a:solidFill>
                      <a:srgbClr val="000000"/>
                    </a:solidFill>
                    <a:effectLst/>
                    <a:latin typeface="Times New Roman" panose="02020603050405020304" pitchFamily="18" charset="0"/>
                    <a:cs typeface="Times New Roman" panose="02020603050405020304" pitchFamily="18" charset="0"/>
                  </a:rPr>
                  <a:t>Δ</a:t>
                </a:r>
                <a:r>
                  <a:rPr lang="en-IN" sz="2000" b="0" i="0" dirty="0">
                    <a:solidFill>
                      <a:srgbClr val="000000"/>
                    </a:solidFill>
                    <a:effectLst/>
                    <a:latin typeface="Times New Roman" panose="02020603050405020304" pitchFamily="18" charset="0"/>
                    <a:cs typeface="Times New Roman" panose="02020603050405020304" pitchFamily="18" charset="0"/>
                  </a:rPr>
                  <a:t>f)</a:t>
                </a:r>
                <a:endParaRPr lang="en-US" sz="2000" b="0" i="0" dirty="0">
                  <a:solidFill>
                    <a:srgbClr val="000000"/>
                  </a:solidFill>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a:solidFill>
                      <a:srgbClr val="000000"/>
                    </a:solidFill>
                    <a:effectLst/>
                    <a:latin typeface="Times New Roman" panose="02020603050405020304" pitchFamily="18" charset="0"/>
                    <a:cs typeface="Times New Roman" panose="02020603050405020304" pitchFamily="18" charset="0"/>
                  </a:rPr>
                  <a:t>R = </a:t>
                </a:r>
                <a14:m>
                  <m:oMath xmlns:m="http://schemas.openxmlformats.org/officeDocument/2006/math">
                    <m:f>
                      <m:fPr>
                        <m:ctrlPr>
                          <a:rPr lang="en-IN" sz="2000" b="0" i="1" smtClean="0">
                            <a:solidFill>
                              <a:srgbClr val="000000"/>
                            </a:solidFill>
                            <a:effectLst/>
                            <a:latin typeface="Cambria Math" panose="02040503050406030204" pitchFamily="18" charset="0"/>
                            <a:cs typeface="Times New Roman" panose="02020603050405020304" pitchFamily="18" charset="0"/>
                          </a:rPr>
                        </m:ctrlPr>
                      </m:fPr>
                      <m:num>
                        <m:r>
                          <m:rPr>
                            <m:nor/>
                          </m:rPr>
                          <a:rPr lang="en-IN" sz="2000" dirty="0">
                            <a:solidFill>
                              <a:srgbClr val="000000"/>
                            </a:solidFill>
                            <a:latin typeface="Times New Roman" panose="02020603050405020304" pitchFamily="18" charset="0"/>
                            <a:cs typeface="Times New Roman" panose="02020603050405020304" pitchFamily="18" charset="0"/>
                          </a:rPr>
                          <m:t>c</m:t>
                        </m:r>
                        <m:r>
                          <m:rPr>
                            <m:nor/>
                          </m:rPr>
                          <a:rPr lang="en-IN" sz="2000" dirty="0">
                            <a:solidFill>
                              <a:srgbClr val="000000"/>
                            </a:solidFill>
                            <a:latin typeface="Times New Roman" panose="02020603050405020304" pitchFamily="18" charset="0"/>
                            <a:cs typeface="Times New Roman" panose="02020603050405020304" pitchFamily="18" charset="0"/>
                          </a:rPr>
                          <m:t>.</m:t>
                        </m:r>
                        <m:r>
                          <m:rPr>
                            <m:nor/>
                          </m:rPr>
                          <a:rPr lang="el-GR" sz="2000" dirty="0">
                            <a:solidFill>
                              <a:srgbClr val="000000"/>
                            </a:solidFill>
                            <a:latin typeface="Times New Roman" panose="02020603050405020304" pitchFamily="18" charset="0"/>
                            <a:cs typeface="Times New Roman" panose="02020603050405020304" pitchFamily="18" charset="0"/>
                          </a:rPr>
                          <m:t>Δ</m:t>
                        </m:r>
                        <m:r>
                          <m:rPr>
                            <m:nor/>
                          </m:rPr>
                          <a:rPr lang="en-IN" sz="2000" dirty="0">
                            <a:solidFill>
                              <a:srgbClr val="000000"/>
                            </a:solidFill>
                            <a:latin typeface="Times New Roman" panose="02020603050405020304" pitchFamily="18" charset="0"/>
                            <a:cs typeface="Times New Roman" panose="02020603050405020304" pitchFamily="18" charset="0"/>
                          </a:rPr>
                          <m:t>f</m:t>
                        </m:r>
                        <m:r>
                          <m:rPr>
                            <m:nor/>
                          </m:rPr>
                          <a:rPr lang="en-IN" sz="2000" dirty="0">
                            <a:solidFill>
                              <a:srgbClr val="000000"/>
                            </a:solidFill>
                            <a:latin typeface="Times New Roman" panose="02020603050405020304" pitchFamily="18" charset="0"/>
                            <a:cs typeface="Times New Roman" panose="02020603050405020304" pitchFamily="18" charset="0"/>
                          </a:rPr>
                          <m:t>.</m:t>
                        </m:r>
                        <m:r>
                          <m:rPr>
                            <m:nor/>
                          </m:rPr>
                          <a:rPr lang="en-IN" sz="2000" dirty="0">
                            <a:solidFill>
                              <a:srgbClr val="000000"/>
                            </a:solidFill>
                            <a:latin typeface="Times New Roman" panose="02020603050405020304" pitchFamily="18" charset="0"/>
                            <a:cs typeface="Times New Roman" panose="02020603050405020304" pitchFamily="18" charset="0"/>
                          </a:rPr>
                          <m:t>T</m:t>
                        </m:r>
                        <m:r>
                          <a:rPr lang="en-US" sz="2000" b="0" i="1" dirty="0" smtClean="0">
                            <a:solidFill>
                              <a:srgbClr val="000000"/>
                            </a:solidFill>
                            <a:latin typeface="Cambria Math" panose="02040503050406030204" pitchFamily="18" charset="0"/>
                            <a:cs typeface="Times New Roman" panose="02020603050405020304" pitchFamily="18" charset="0"/>
                          </a:rPr>
                          <m:t>𝑠</m:t>
                        </m:r>
                      </m:num>
                      <m:den>
                        <m:r>
                          <a:rPr lang="en-US" sz="2000" b="0" i="1" smtClean="0">
                            <a:solidFill>
                              <a:srgbClr val="000000"/>
                            </a:solidFill>
                            <a:effectLst/>
                            <a:latin typeface="Cambria Math" panose="02040503050406030204" pitchFamily="18" charset="0"/>
                            <a:cs typeface="Times New Roman" panose="02020603050405020304" pitchFamily="18" charset="0"/>
                          </a:rPr>
                          <m:t>2</m:t>
                        </m:r>
                        <m:r>
                          <a:rPr lang="en-US" sz="2000" b="0" i="1" smtClean="0">
                            <a:solidFill>
                              <a:srgbClr val="000000"/>
                            </a:solidFill>
                            <a:effectLst/>
                            <a:latin typeface="Cambria Math" panose="02040503050406030204" pitchFamily="18" charset="0"/>
                            <a:cs typeface="Times New Roman" panose="02020603050405020304" pitchFamily="18" charset="0"/>
                          </a:rPr>
                          <m:t>𝐵</m:t>
                        </m:r>
                      </m:den>
                    </m:f>
                    <m:r>
                      <a:rPr lang="en-US" sz="2000" b="0" i="1" smtClean="0">
                        <a:solidFill>
                          <a:srgbClr val="000000"/>
                        </a:solidFill>
                        <a:effectLst/>
                        <a:latin typeface="Cambria Math" panose="02040503050406030204" pitchFamily="18" charset="0"/>
                        <a:cs typeface="Times New Roman" panose="02020603050405020304" pitchFamily="18" charset="0"/>
                      </a:rPr>
                      <m:t>  …………(3)</m:t>
                    </m:r>
                  </m:oMath>
                </a14:m>
                <a:endParaRPr lang="en-IN" sz="2000" b="0" i="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B76DD596-19E9-5380-E4DA-C940D8EAC4EF}"/>
                  </a:ext>
                </a:extLst>
              </p:cNvPr>
              <p:cNvSpPr txBox="1">
                <a:spLocks noRot="1" noChangeAspect="1" noMove="1" noResize="1" noEditPoints="1" noAdjustHandles="1" noChangeArrowheads="1" noChangeShapeType="1" noTextEdit="1"/>
              </p:cNvSpPr>
              <p:nvPr/>
            </p:nvSpPr>
            <p:spPr>
              <a:xfrm>
                <a:off x="838200" y="3949282"/>
                <a:ext cx="5132832" cy="1202573"/>
              </a:xfrm>
              <a:prstGeom prst="rect">
                <a:avLst/>
              </a:prstGeom>
              <a:blipFill>
                <a:blip r:embed="rId4"/>
                <a:stretch>
                  <a:fillRect l="-947" t="-2500" b="-1500"/>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DD244621-D093-0E7F-E1A6-7A225A894417}"/>
              </a:ext>
            </a:extLst>
          </p:cNvPr>
          <p:cNvSpPr txBox="1"/>
          <p:nvPr/>
        </p:nvSpPr>
        <p:spPr>
          <a:xfrm>
            <a:off x="7105650" y="5004571"/>
            <a:ext cx="5460279" cy="400110"/>
          </a:xfrm>
          <a:prstGeom prst="rect">
            <a:avLst/>
          </a:prstGeom>
          <a:noFill/>
        </p:spPr>
        <p:txBody>
          <a:bodyPr wrap="square" rtlCol="0">
            <a:spAutoFit/>
          </a:bodyPr>
          <a:lstStyle/>
          <a:p>
            <a:r>
              <a:rPr lang="en-US" sz="2000" dirty="0"/>
              <a:t>Fig.2.FMCW Radar chirp signal </a:t>
            </a:r>
            <a:endParaRPr lang="en-IN" sz="2000" dirty="0"/>
          </a:p>
        </p:txBody>
      </p:sp>
      <p:pic>
        <p:nvPicPr>
          <p:cNvPr id="7" name="Picture 6">
            <a:extLst>
              <a:ext uri="{FF2B5EF4-FFF2-40B4-BE49-F238E27FC236}">
                <a16:creationId xmlns:a16="http://schemas.microsoft.com/office/drawing/2014/main" id="{0A90D4E6-FCF5-A3F8-36DF-1CAE404DA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0963" y="1781175"/>
            <a:ext cx="4830318" cy="3000375"/>
          </a:xfrm>
          <a:prstGeom prst="rect">
            <a:avLst/>
          </a:prstGeom>
        </p:spPr>
      </p:pic>
    </p:spTree>
    <p:extLst>
      <p:ext uri="{BB962C8B-B14F-4D97-AF65-F5344CB8AC3E}">
        <p14:creationId xmlns:p14="http://schemas.microsoft.com/office/powerpoint/2010/main" val="214408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7792-33B8-1291-B57E-752E97101057}"/>
              </a:ext>
            </a:extLst>
          </p:cNvPr>
          <p:cNvSpPr>
            <a:spLocks noGrp="1"/>
          </p:cNvSpPr>
          <p:nvPr>
            <p:ph type="title"/>
          </p:nvPr>
        </p:nvSpPr>
        <p:spPr>
          <a:xfrm>
            <a:off x="677333" y="609600"/>
            <a:ext cx="9238191" cy="1320800"/>
          </a:xfrm>
        </p:spPr>
        <p:txBody>
          <a:bodyPr/>
          <a:lstStyle/>
          <a:p>
            <a:pPr algn="ctr"/>
            <a:r>
              <a:rPr lang="en-US" dirty="0">
                <a:latin typeface="Times New Roman" panose="02020603050405020304" pitchFamily="18" charset="0"/>
                <a:cs typeface="Times New Roman" panose="02020603050405020304" pitchFamily="18" charset="0"/>
              </a:rPr>
              <a:t>          Simulink Setup</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6C73591-95DE-BD68-A585-74771771875C}"/>
              </a:ext>
            </a:extLst>
          </p:cNvPr>
          <p:cNvSpPr txBox="1"/>
          <p:nvPr/>
        </p:nvSpPr>
        <p:spPr>
          <a:xfrm>
            <a:off x="4818888" y="6309360"/>
            <a:ext cx="381610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Fig.3.Block Diagram of FMCW Radar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63DBA13-E441-6585-5249-E396307E1BCC}"/>
              </a:ext>
            </a:extLst>
          </p:cNvPr>
          <p:cNvPicPr>
            <a:picLocks noChangeAspect="1"/>
          </p:cNvPicPr>
          <p:nvPr/>
        </p:nvPicPr>
        <p:blipFill>
          <a:blip r:embed="rId2"/>
          <a:stretch>
            <a:fillRect/>
          </a:stretch>
        </p:blipFill>
        <p:spPr>
          <a:xfrm>
            <a:off x="677333" y="1482617"/>
            <a:ext cx="11152717" cy="4613383"/>
          </a:xfrm>
          <a:prstGeom prst="rect">
            <a:avLst/>
          </a:prstGeom>
        </p:spPr>
      </p:pic>
    </p:spTree>
    <p:extLst>
      <p:ext uri="{BB962C8B-B14F-4D97-AF65-F5344CB8AC3E}">
        <p14:creationId xmlns:p14="http://schemas.microsoft.com/office/powerpoint/2010/main" val="3335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3432-C5B8-2FAE-922B-DB615D0A6C63}"/>
              </a:ext>
            </a:extLst>
          </p:cNvPr>
          <p:cNvSpPr>
            <a:spLocks noGrp="1"/>
          </p:cNvSpPr>
          <p:nvPr>
            <p:ph type="title"/>
          </p:nvPr>
        </p:nvSpPr>
        <p:spPr>
          <a:xfrm>
            <a:off x="838200" y="18255"/>
            <a:ext cx="10515600" cy="795561"/>
          </a:xfrm>
        </p:spPr>
        <p:txBody>
          <a:bodyPr/>
          <a:lstStyle/>
          <a:p>
            <a:pPr algn="ctr"/>
            <a:r>
              <a:rPr lang="en-US" dirty="0">
                <a:latin typeface="Times New Roman" panose="02020603050405020304" pitchFamily="18" charset="0"/>
                <a:cs typeface="Times New Roman" panose="02020603050405020304" pitchFamily="18" charset="0"/>
              </a:rPr>
              <a:t>Test Setup</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27EEAE5-BF04-7F6C-D593-E43A570C9C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5104" y="1003363"/>
            <a:ext cx="8102346" cy="4851273"/>
          </a:xfrm>
        </p:spPr>
      </p:pic>
      <p:sp>
        <p:nvSpPr>
          <p:cNvPr id="6" name="TextBox 5">
            <a:extLst>
              <a:ext uri="{FF2B5EF4-FFF2-40B4-BE49-F238E27FC236}">
                <a16:creationId xmlns:a16="http://schemas.microsoft.com/office/drawing/2014/main" id="{92264215-F8E0-33F6-5140-1DC6239C392F}"/>
              </a:ext>
            </a:extLst>
          </p:cNvPr>
          <p:cNvSpPr txBox="1"/>
          <p:nvPr/>
        </p:nvSpPr>
        <p:spPr>
          <a:xfrm>
            <a:off x="3895344" y="6099048"/>
            <a:ext cx="569671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Fig.4.Setup at 4 meter distance from object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15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0C4527-E7FE-529D-3C22-550B0FD9D651}"/>
              </a:ext>
            </a:extLst>
          </p:cNvPr>
          <p:cNvPicPr>
            <a:picLocks noGrp="1" noChangeAspect="1"/>
          </p:cNvPicPr>
          <p:nvPr>
            <p:ph idx="1"/>
          </p:nvPr>
        </p:nvPicPr>
        <p:blipFill>
          <a:blip r:embed="rId2"/>
          <a:stretch>
            <a:fillRect/>
          </a:stretch>
        </p:blipFill>
        <p:spPr>
          <a:xfrm>
            <a:off x="1051561" y="3813049"/>
            <a:ext cx="9928160" cy="2659878"/>
          </a:xfrm>
        </p:spPr>
      </p:pic>
      <p:pic>
        <p:nvPicPr>
          <p:cNvPr id="7" name="Picture 6">
            <a:extLst>
              <a:ext uri="{FF2B5EF4-FFF2-40B4-BE49-F238E27FC236}">
                <a16:creationId xmlns:a16="http://schemas.microsoft.com/office/drawing/2014/main" id="{80DF7231-8701-A546-6878-C4E5ACC1E6E1}"/>
              </a:ext>
            </a:extLst>
          </p:cNvPr>
          <p:cNvPicPr>
            <a:picLocks noChangeAspect="1"/>
          </p:cNvPicPr>
          <p:nvPr/>
        </p:nvPicPr>
        <p:blipFill>
          <a:blip r:embed="rId3"/>
          <a:stretch>
            <a:fillRect/>
          </a:stretch>
        </p:blipFill>
        <p:spPr>
          <a:xfrm>
            <a:off x="1051561" y="602741"/>
            <a:ext cx="9928161" cy="2762250"/>
          </a:xfrm>
          <a:prstGeom prst="rect">
            <a:avLst/>
          </a:prstGeom>
        </p:spPr>
      </p:pic>
      <p:sp>
        <p:nvSpPr>
          <p:cNvPr id="8" name="TextBox 7">
            <a:extLst>
              <a:ext uri="{FF2B5EF4-FFF2-40B4-BE49-F238E27FC236}">
                <a16:creationId xmlns:a16="http://schemas.microsoft.com/office/drawing/2014/main" id="{C3DFC088-4487-C6EF-770C-7749AE580572}"/>
              </a:ext>
            </a:extLst>
          </p:cNvPr>
          <p:cNvSpPr txBox="1"/>
          <p:nvPr/>
        </p:nvSpPr>
        <p:spPr>
          <a:xfrm>
            <a:off x="3705225" y="3118104"/>
            <a:ext cx="5038725" cy="646331"/>
          </a:xfrm>
          <a:prstGeom prst="rect">
            <a:avLst/>
          </a:prstGeom>
          <a:noFill/>
        </p:spPr>
        <p:txBody>
          <a:bodyPr wrap="square" rtlCol="0">
            <a:spAutoFit/>
          </a:bodyPr>
          <a:lstStyle/>
          <a:p>
            <a:pPr algn="ctr"/>
            <a:endParaRPr lang="en-US" dirty="0"/>
          </a:p>
          <a:p>
            <a:pPr algn="ctr"/>
            <a:r>
              <a:rPr lang="en-US" dirty="0"/>
              <a:t>Fig.5(a).Real Transmitted Waveform</a:t>
            </a:r>
            <a:endParaRPr lang="en-IN" dirty="0"/>
          </a:p>
        </p:txBody>
      </p:sp>
      <p:sp>
        <p:nvSpPr>
          <p:cNvPr id="9" name="TextBox 8">
            <a:extLst>
              <a:ext uri="{FF2B5EF4-FFF2-40B4-BE49-F238E27FC236}">
                <a16:creationId xmlns:a16="http://schemas.microsoft.com/office/drawing/2014/main" id="{30975D99-BAEC-62FB-994D-2161FB4565DF}"/>
              </a:ext>
            </a:extLst>
          </p:cNvPr>
          <p:cNvSpPr txBox="1"/>
          <p:nvPr/>
        </p:nvSpPr>
        <p:spPr>
          <a:xfrm>
            <a:off x="4142232" y="6472928"/>
            <a:ext cx="3591665" cy="369332"/>
          </a:xfrm>
          <a:prstGeom prst="rect">
            <a:avLst/>
          </a:prstGeom>
          <a:noFill/>
        </p:spPr>
        <p:txBody>
          <a:bodyPr wrap="square" rtlCol="0">
            <a:spAutoFit/>
          </a:bodyPr>
          <a:lstStyle/>
          <a:p>
            <a:pPr algn="ctr"/>
            <a:r>
              <a:rPr lang="en-US" dirty="0"/>
              <a:t>Fig.5(b).Real Received Waveform</a:t>
            </a:r>
            <a:endParaRPr lang="en-IN" dirty="0"/>
          </a:p>
        </p:txBody>
      </p:sp>
      <p:sp>
        <p:nvSpPr>
          <p:cNvPr id="10" name="TextBox 9">
            <a:extLst>
              <a:ext uri="{FF2B5EF4-FFF2-40B4-BE49-F238E27FC236}">
                <a16:creationId xmlns:a16="http://schemas.microsoft.com/office/drawing/2014/main" id="{E606350B-7D22-D582-2157-DFAFD00EDB84}"/>
              </a:ext>
            </a:extLst>
          </p:cNvPr>
          <p:cNvSpPr txBox="1"/>
          <p:nvPr/>
        </p:nvSpPr>
        <p:spPr>
          <a:xfrm>
            <a:off x="1330452" y="141075"/>
            <a:ext cx="9262871" cy="461665"/>
          </a:xfrm>
          <a:prstGeom prst="rect">
            <a:avLst/>
          </a:prstGeom>
          <a:noFill/>
        </p:spPr>
        <p:txBody>
          <a:bodyPr wrap="square" rtlCol="0">
            <a:spAutoFit/>
          </a:bodyPr>
          <a:lstStyle/>
          <a:p>
            <a:pPr algn="ctr"/>
            <a:r>
              <a:rPr lang="en-US" sz="2400" b="1" dirty="0">
                <a:highlight>
                  <a:srgbClr val="00FF00"/>
                </a:highlight>
                <a:latin typeface="Times New Roman" panose="02020603050405020304" pitchFamily="18" charset="0"/>
                <a:cs typeface="Times New Roman" panose="02020603050405020304" pitchFamily="18" charset="0"/>
              </a:rPr>
              <a:t>Simulated Results</a:t>
            </a:r>
            <a:endParaRPr lang="en-IN" sz="2400" b="1" dirty="0">
              <a:highlight>
                <a:srgbClr val="00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55437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2220</TotalTime>
  <Words>702</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Cambria Math</vt:lpstr>
      <vt:lpstr>Times New Roman</vt:lpstr>
      <vt:lpstr>Trebuchet MS</vt:lpstr>
      <vt:lpstr>Wingdings 3</vt:lpstr>
      <vt:lpstr>Facet</vt:lpstr>
      <vt:lpstr>Mid semester presentation for Master Thesis Project on   CONTACTLESS RADAR-BASED VITAL SIGN MONITORING</vt:lpstr>
      <vt:lpstr>Content</vt:lpstr>
      <vt:lpstr>          Motivation</vt:lpstr>
      <vt:lpstr>Objective</vt:lpstr>
      <vt:lpstr>Literature </vt:lpstr>
      <vt:lpstr>                Mathematical Modelling</vt:lpstr>
      <vt:lpstr>          Simulink Setup</vt:lpstr>
      <vt:lpstr>Test Setup</vt:lpstr>
      <vt:lpstr>PowerPoint Presentation</vt:lpstr>
      <vt:lpstr>  Simulated Results</vt:lpstr>
      <vt:lpstr>Future Work Time line</vt:lpstr>
      <vt:lpstr>Conclusion</vt:lpstr>
      <vt:lpstr>PowerPoint Presentation</vt:lpstr>
      <vt:lpstr>1.Try to detect the object if there is one more object is besides of your main object , and see what will be the effect on your signal. 2. Find the gain of used antennas and understand their concept. 3. Find the SNR and search about noise floor. 4. Why you are getting the so many peaks in your spectrum analyzer. 5. Take care of how much power you are transmitting and receiving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semester presentation for Master Thesis Project on   CONTACTLESS RADAR-BASED VITAL SIGN MONITORING</dc:title>
  <dc:creator>RAVI SHANKAR</dc:creator>
  <cp:lastModifiedBy>RAVI SHANKAR</cp:lastModifiedBy>
  <cp:revision>9</cp:revision>
  <dcterms:created xsi:type="dcterms:W3CDTF">2023-09-19T07:50:10Z</dcterms:created>
  <dcterms:modified xsi:type="dcterms:W3CDTF">2023-09-22T06:21:50Z</dcterms:modified>
</cp:coreProperties>
</file>